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 name="Shape 66"/>
        <p:cNvGrpSpPr/>
        <p:nvPr/>
      </p:nvGrpSpPr>
      <p:grpSpPr>
        <a:xfrm>
          <a:off y="0" x="0"/>
          <a:ext cy="0" cx="0"/>
          <a:chOff y="0" x="0"/>
          <a:chExt cy="0" cx="0"/>
        </a:xfrm>
      </p:grpSpPr>
      <p:sp>
        <p:nvSpPr>
          <p:cNvPr id="67" name="Shape 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8" name="Shape 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9" name="Shape 9"/>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4"/><Relationship Target="../media/image05.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https://www.youtube.com/watch?v=oN17LOmlqYk" Type="http://schemas.openxmlformats.org/officeDocument/2006/relationships/hyperlink" TargetMode="External"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856" cx="7772400"/>
          </a:xfrm>
          <a:prstGeom prst="rect">
            <a:avLst/>
          </a:prstGeom>
        </p:spPr>
        <p:txBody>
          <a:bodyPr bIns="91425" rIns="91425" lIns="91425" tIns="91425" anchor="b" anchorCtr="0">
            <a:noAutofit/>
          </a:bodyPr>
          <a:lstStyle/>
          <a:p>
            <a:pPr>
              <a:spcBef>
                <a:spcPts val="0"/>
              </a:spcBef>
              <a:buNone/>
            </a:pPr>
            <a:r>
              <a:rPr lang="en"/>
              <a:t>Women in Society</a:t>
            </a:r>
          </a:p>
        </p:txBody>
      </p:sp>
      <p:sp>
        <p:nvSpPr>
          <p:cNvPr id="24" name="Shape 24"/>
          <p:cNvSpPr txBox="1"/>
          <p:nvPr>
            <p:ph idx="1" type="subTitle"/>
          </p:nvPr>
        </p:nvSpPr>
        <p:spPr>
          <a:xfrm>
            <a:off y="2840053" x="685800"/>
            <a:ext cy="784737" cx="7772400"/>
          </a:xfrm>
          <a:prstGeom prst="rect">
            <a:avLst/>
          </a:prstGeom>
        </p:spPr>
        <p:txBody>
          <a:bodyPr bIns="91425" rIns="91425" lIns="91425" tIns="91425" anchor="t" anchorCtr="0">
            <a:noAutofit/>
          </a:bodyPr>
          <a:lstStyle/>
          <a:p>
            <a:pPr>
              <a:spcBef>
                <a:spcPts val="0"/>
              </a:spcBef>
              <a:buNone/>
            </a:pPr>
            <a:r>
              <a:rPr lang="en"/>
              <a:t>By: Janette Vidal,Daisy Martinez,Karen Martinez, Jessica Bermudez &amp; Gabriela Andrade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txBox="1"/>
          <p:nvPr>
            <p:ph idx="1" type="subTitle"/>
          </p:nvPr>
        </p:nvSpPr>
        <p:spPr>
          <a:xfrm>
            <a:off y="1710975" x="285175"/>
            <a:ext cy="2608799" cx="8586899"/>
          </a:xfrm>
          <a:prstGeom prst="rect">
            <a:avLst/>
          </a:prstGeom>
        </p:spPr>
        <p:txBody>
          <a:bodyPr bIns="91425" rIns="91425" lIns="91425" tIns="91425" anchor="t" anchorCtr="0">
            <a:noAutofit/>
          </a:bodyPr>
          <a:lstStyle/>
          <a:p>
            <a:pPr>
              <a:spcBef>
                <a:spcPts val="0"/>
              </a:spcBef>
              <a:buNone/>
            </a:pPr>
            <a:r>
              <a:rPr lang="en"/>
              <a:t>Afghan women suffer from poverty, war, and tribalism. Afghan women have to start fighting for their lives so that they can survive. Women in Afghan go through a lot of pain such as being beaten by their own husband. If they try escaping they can be abused and maybe get their nose and ears slashed off.</a:t>
            </a:r>
          </a:p>
        </p:txBody>
      </p:sp>
      <p:sp>
        <p:nvSpPr>
          <p:cNvPr id="83" name="Shape 83"/>
          <p:cNvSpPr txBox="1"/>
          <p:nvPr>
            <p:ph type="ctrTitle"/>
          </p:nvPr>
        </p:nvSpPr>
        <p:spPr>
          <a:xfrm>
            <a:off y="1263550" x="685800"/>
            <a:ext cy="584700" cx="7182600"/>
          </a:xfrm>
          <a:prstGeom prst="rect">
            <a:avLst/>
          </a:prstGeom>
        </p:spPr>
        <p:txBody>
          <a:bodyPr bIns="91425" rIns="91425" lIns="91425" tIns="91425" anchor="b" anchorCtr="0">
            <a:noAutofit/>
          </a:bodyPr>
          <a:lstStyle/>
          <a:p>
            <a:pPr>
              <a:spcBef>
                <a:spcPts val="0"/>
              </a:spcBef>
              <a:buNone/>
            </a:pPr>
            <a:r>
              <a:rPr lang="en"/>
              <a:t>Women suffering in Afghan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idx="1" type="subTitle"/>
          </p:nvPr>
        </p:nvSpPr>
        <p:spPr>
          <a:xfrm>
            <a:off y="3119301" x="612575"/>
            <a:ext cy="1443299" cx="8090100"/>
          </a:xfrm>
          <a:prstGeom prst="rect">
            <a:avLst/>
          </a:prstGeom>
        </p:spPr>
        <p:txBody>
          <a:bodyPr bIns="91425" rIns="91425" lIns="91425" tIns="91425" anchor="t" anchorCtr="0">
            <a:noAutofit/>
          </a:bodyPr>
          <a:lstStyle/>
          <a:p>
            <a:pPr rtl="0">
              <a:spcBef>
                <a:spcPts val="0"/>
              </a:spcBef>
              <a:buNone/>
            </a:pPr>
            <a:r>
              <a:t/>
            </a:r>
            <a:endParaRPr/>
          </a:p>
          <a:p>
            <a:pPr>
              <a:spcBef>
                <a:spcPts val="0"/>
              </a:spcBef>
              <a:buNone/>
            </a:pPr>
            <a:r>
              <a:rPr lang="en"/>
              <a:t>In the picture above there is Afghan women trying to escape before getting caught. They are trying to live a better life.</a:t>
            </a:r>
          </a:p>
        </p:txBody>
      </p:sp>
      <p:sp>
        <p:nvSpPr>
          <p:cNvPr id="89" name="Shape 89"/>
          <p:cNvSpPr txBox="1"/>
          <p:nvPr>
            <p:ph type="ctrTitle"/>
          </p:nvPr>
        </p:nvSpPr>
        <p:spPr>
          <a:xfrm>
            <a:off y="1807154" x="612575"/>
            <a:ext cy="1211099" cx="7947900"/>
          </a:xfrm>
          <a:prstGeom prst="rect">
            <a:avLst/>
          </a:prstGeom>
        </p:spPr>
        <p:txBody>
          <a:bodyPr bIns="91425" rIns="91425" lIns="91425" tIns="91425" anchor="b" anchorCtr="0">
            <a:noAutofit/>
          </a:bodyPr>
          <a:lstStyle/>
          <a:p>
            <a:pPr>
              <a:spcBef>
                <a:spcPts val="0"/>
              </a:spcBef>
              <a:buNone/>
            </a:pPr>
            <a:r>
              <a:t/>
            </a:r>
            <a:endParaRPr/>
          </a:p>
        </p:txBody>
      </p:sp>
      <p:pic>
        <p:nvPicPr>
          <p:cNvPr id="90" name="Shape 90"/>
          <p:cNvPicPr preferRelativeResize="0"/>
          <p:nvPr/>
        </p:nvPicPr>
        <p:blipFill>
          <a:blip r:embed="rId3">
            <a:alphaModFix/>
          </a:blip>
          <a:stretch>
            <a:fillRect/>
          </a:stretch>
        </p:blipFill>
        <p:spPr>
          <a:xfrm>
            <a:off y="390775" x="1882175"/>
            <a:ext cy="3022824" cx="50673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title"/>
          </p:nvPr>
        </p:nvSpPr>
        <p:spPr>
          <a:xfrm>
            <a:off y="205978" x="457200"/>
            <a:ext cy="857400" cx="8229600"/>
          </a:xfrm>
          <a:prstGeom prst="rect">
            <a:avLst/>
          </a:prstGeom>
          <a:noFill/>
          <a:ln w="9525" cap="flat">
            <a:solidFill>
              <a:srgbClr val="000000"/>
            </a:solidFill>
            <a:prstDash val="solid"/>
            <a:round/>
            <a:headEnd w="med" len="med" type="none"/>
            <a:tailEnd w="med" len="med" type="none"/>
          </a:ln>
        </p:spPr>
        <p:txBody>
          <a:bodyPr bIns="91425" rIns="91425" lIns="91425" tIns="91425" anchor="b" anchorCtr="0">
            <a:noAutofit/>
          </a:bodyPr>
          <a:lstStyle/>
          <a:p>
            <a:pPr>
              <a:spcBef>
                <a:spcPts val="0"/>
              </a:spcBef>
              <a:buNone/>
            </a:pPr>
            <a:r>
              <a:rPr b="0" sz="3000" lang="en" i="1">
                <a:solidFill>
                  <a:srgbClr val="8296D0"/>
                </a:solidFill>
                <a:latin typeface="Indie Flower"/>
                <a:ea typeface="Indie Flower"/>
                <a:cs typeface="Indie Flower"/>
                <a:sym typeface="Indie Flower"/>
              </a:rPr>
              <a:t>Afghanistan's Women after 'Liberation'</a:t>
            </a:r>
          </a:p>
        </p:txBody>
      </p:sp>
      <p:sp>
        <p:nvSpPr>
          <p:cNvPr id="30" name="Shape 30"/>
          <p:cNvSpPr txBox="1"/>
          <p:nvPr>
            <p:ph idx="1" type="body"/>
          </p:nvPr>
        </p:nvSpPr>
        <p:spPr>
          <a:xfrm>
            <a:off y="1153600" x="457200"/>
            <a:ext cy="3725699" cx="8229600"/>
          </a:xfrm>
          <a:prstGeom prst="rect">
            <a:avLst/>
          </a:prstGeom>
        </p:spPr>
        <p:txBody>
          <a:bodyPr bIns="91425" rIns="91425" lIns="91425" tIns="91425" anchor="t" anchorCtr="0">
            <a:noAutofit/>
          </a:bodyPr>
          <a:lstStyle/>
          <a:p>
            <a:pPr>
              <a:spcBef>
                <a:spcPts val="0"/>
              </a:spcBef>
              <a:buNone/>
            </a:pPr>
            <a:r>
              <a:rPr sz="2100" lang="en">
                <a:latin typeface="Indie Flower"/>
                <a:ea typeface="Indie Flower"/>
                <a:cs typeface="Indie Flower"/>
                <a:sym typeface="Indie Flower"/>
              </a:rPr>
              <a:t>Women in Afghanistan lack of natural rights and are not allowed to live freely they have very little in the say of how they want to live. Females are forced to live a certain lifestyle such as being married and underage.Since the tablan life as a female has not changed but the opportunities they have have increased, they are allowed to go to school to get a education, be employed, and receive health care, but is restricted by the Kabu and Husbands. THe rate of females being sexually assaulted increased dramatically as well and nothing has been done to prevent this not even the government. Females are waiting to rebel and speak up because they feel the need a strong county and democracy. </a:t>
            </a:r>
            <a:r>
              <a:rPr sz="1400" lang="en">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36" name="Shape 36"/>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37" name="Shape 37"/>
          <p:cNvPicPr preferRelativeResize="0"/>
          <p:nvPr/>
        </p:nvPicPr>
        <p:blipFill>
          <a:blip r:embed="rId3">
            <a:alphaModFix/>
          </a:blip>
          <a:stretch>
            <a:fillRect/>
          </a:stretch>
        </p:blipFill>
        <p:spPr>
          <a:xfrm>
            <a:off y="270150" x="1572050"/>
            <a:ext cy="4381500" cx="4381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sp>
        <p:nvSpPr>
          <p:cNvPr id="42" name="Shape 42"/>
          <p:cNvSpPr txBox="1"/>
          <p:nvPr>
            <p:ph idx="1" type="body"/>
          </p:nvPr>
        </p:nvSpPr>
        <p:spPr>
          <a:xfrm>
            <a:off y="697425" x="270725"/>
            <a:ext cy="4286099" cx="8489999"/>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FFFFFF"/>
                </a:solidFill>
              </a:rPr>
              <a:t>How have things changed/stayed the same since the Taliban lost power?</a:t>
            </a:r>
          </a:p>
          <a:p>
            <a:pPr rtl="0" lvl="0">
              <a:spcBef>
                <a:spcPts val="0"/>
              </a:spcBef>
              <a:buClr>
                <a:schemeClr val="dk1"/>
              </a:buClr>
              <a:buSzPct val="78571"/>
              <a:buFont typeface="Arial"/>
              <a:buNone/>
            </a:pPr>
            <a:r>
              <a:rPr sz="1400" lang="en">
                <a:solidFill>
                  <a:srgbClr val="FFFFFF"/>
                </a:solidFill>
                <a:latin typeface="Georgia"/>
                <a:ea typeface="Georgia"/>
                <a:cs typeface="Georgia"/>
                <a:sym typeface="Georgia"/>
              </a:rPr>
              <a:t>Life for many Afghan women improved dramatically with the fall of the Taliban. </a:t>
            </a:r>
          </a:p>
          <a:p>
            <a:pPr rtl="0" lvl="0">
              <a:spcBef>
                <a:spcPts val="0"/>
              </a:spcBef>
              <a:buClr>
                <a:schemeClr val="dk1"/>
              </a:buClr>
              <a:buSzPct val="61111"/>
              <a:buFont typeface="Arial"/>
              <a:buNone/>
            </a:pPr>
            <a:r>
              <a:rPr sz="1800" lang="en">
                <a:solidFill>
                  <a:srgbClr val="FFFFFF"/>
                </a:solidFill>
              </a:rPr>
              <a:t>Explore how women’s role in society has developed in the last forty years.</a:t>
            </a:r>
          </a:p>
          <a:p>
            <a:pPr rtl="0" lvl="0">
              <a:spcBef>
                <a:spcPts val="0"/>
              </a:spcBef>
              <a:buClr>
                <a:schemeClr val="dk1"/>
              </a:buClr>
              <a:buSzPct val="100000"/>
              <a:buFont typeface="Arial"/>
              <a:buNone/>
            </a:pPr>
            <a:r>
              <a:rPr sz="1100" lang="en">
                <a:solidFill>
                  <a:srgbClr val="FFFFFF"/>
                </a:solidFill>
                <a:latin typeface="Georgia"/>
                <a:ea typeface="Georgia"/>
                <a:cs typeface="Georgia"/>
                <a:sym typeface="Georgia"/>
              </a:rPr>
              <a:t>Few would argue that improvements have been made in women's rights in the last decade. On a recent visit to the UK, Hussan Ghazanfar, Afghanistan's minister for women's affairs, outlined the progress made: 57% of women and girls now go to school, and 24% of health sector workers and 10% of the judiciary are female.</a:t>
            </a:r>
          </a:p>
          <a:p>
            <a:pPr rtl="0">
              <a:spcBef>
                <a:spcPts val="0"/>
              </a:spcBef>
              <a:buNone/>
            </a:pPr>
            <a:r>
              <a:rPr sz="1800" lang="en">
                <a:solidFill>
                  <a:srgbClr val="FFFFFF"/>
                </a:solidFill>
              </a:rPr>
              <a:t>What challenges do modern Afghan women encounter? How are these similar/different to their mothers?</a:t>
            </a:r>
          </a:p>
          <a:p>
            <a:pPr>
              <a:spcBef>
                <a:spcPts val="0"/>
              </a:spcBef>
              <a:buNone/>
            </a:pPr>
            <a:r>
              <a:rPr sz="1800" lang="en">
                <a:solidFill>
                  <a:srgbClr val="FFFFFF"/>
                </a:solidFill>
                <a:latin typeface="Georgia"/>
                <a:ea typeface="Georgia"/>
                <a:cs typeface="Georgia"/>
                <a:sym typeface="Georgia"/>
              </a:rPr>
              <a:t>The situation of women is a disaster. Men and women today are squashed between three enemies – the Taliban, the warlords and also the occupation forces who are bombing from the skies and killing civilians, women and children. Now the Taliban are being invited into the government – there is no question the situation of women will be more disastrous and more bloody.” This is similar to their mothers because they went through the same thing.</a:t>
            </a:r>
          </a:p>
        </p:txBody>
      </p:sp>
      <p:sp>
        <p:nvSpPr>
          <p:cNvPr id="43" name="Shape 43"/>
          <p:cNvSpPr txBox="1"/>
          <p:nvPr>
            <p:ph type="title"/>
          </p:nvPr>
        </p:nvSpPr>
        <p:spPr>
          <a:xfrm>
            <a:off y="-159971" x="400925"/>
            <a:ext cy="857400" cx="8229600"/>
          </a:xfrm>
          <a:prstGeom prst="rect">
            <a:avLst/>
          </a:prstGeom>
        </p:spPr>
        <p:txBody>
          <a:bodyPr bIns="91425" rIns="91425" lIns="91425" tIns="91425" anchor="b" anchorCtr="0">
            <a:noAutofit/>
          </a:bodyPr>
          <a:lstStyle/>
          <a:p>
            <a:pPr rtl="0" lvl="0">
              <a:lnSpc>
                <a:spcPct val="115000"/>
              </a:lnSpc>
              <a:spcBef>
                <a:spcPts val="0"/>
              </a:spcBef>
              <a:buClr>
                <a:schemeClr val="dk1"/>
              </a:buClr>
              <a:buFont typeface="Arial"/>
              <a:buNone/>
            </a:pPr>
            <a:r>
              <a:t/>
            </a:r>
            <a:endParaRPr sz="4800">
              <a:solidFill>
                <a:srgbClr val="FFFFFF"/>
              </a:solidFill>
              <a:latin typeface="Georgia"/>
              <a:ea typeface="Georgia"/>
              <a:cs typeface="Georgia"/>
              <a:sym typeface="Georgia"/>
            </a:endParaRPr>
          </a:p>
          <a:p>
            <a:pPr>
              <a:spcBef>
                <a:spcPts val="0"/>
              </a:spcBef>
              <a:buNone/>
            </a:pPr>
            <a:r>
              <a:rPr lang="en"/>
              <a:t>Afghan women fear for the future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49" name="Shape 49"/>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50" name="Shape 50"/>
          <p:cNvPicPr preferRelativeResize="0"/>
          <p:nvPr/>
        </p:nvPicPr>
        <p:blipFill>
          <a:blip r:embed="rId3">
            <a:alphaModFix/>
          </a:blip>
          <a:stretch>
            <a:fillRect/>
          </a:stretch>
        </p:blipFill>
        <p:spPr>
          <a:xfrm>
            <a:off y="1573525" x="4134450"/>
            <a:ext cy="3192350" cx="4798975"/>
          </a:xfrm>
          <a:prstGeom prst="rect">
            <a:avLst/>
          </a:prstGeom>
          <a:noFill/>
          <a:ln>
            <a:noFill/>
          </a:ln>
        </p:spPr>
      </p:pic>
      <p:pic>
        <p:nvPicPr>
          <p:cNvPr id="51" name="Shape 51"/>
          <p:cNvPicPr preferRelativeResize="0"/>
          <p:nvPr/>
        </p:nvPicPr>
        <p:blipFill>
          <a:blip r:embed="rId4">
            <a:alphaModFix/>
          </a:blip>
          <a:stretch>
            <a:fillRect/>
          </a:stretch>
        </p:blipFill>
        <p:spPr>
          <a:xfrm>
            <a:off y="1588650" x="295325"/>
            <a:ext cy="2948699" cx="35438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sp>
        <p:nvSpPr>
          <p:cNvPr id="56" name="Shape 5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Women of Afghanistan Under Threat</a:t>
            </a:r>
          </a:p>
        </p:txBody>
      </p:sp>
      <p:sp>
        <p:nvSpPr>
          <p:cNvPr id="57" name="Shape 57"/>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2400" lang="en"/>
              <a:t>In the images shown in the website, it showed how women were mistreated in society. A women was disfigured after fleeing from her husbands home. Women are now running for parliament. After all of the things they have gone through, women are gathering to work together so that they will no longer get mistreated. They are sticking up for eachother cause that’s what we do. We are all like comadres always having each others back.</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sp>
        <p:nvSpPr>
          <p:cNvPr id="62" name="Shape 6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63" name="Shape 6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rPr sz="1800" lang="en"/>
              <a:t>Women disfigured</a:t>
            </a:r>
            <a:r>
              <a:rPr lang="en"/>
              <a:t> </a:t>
            </a:r>
            <a:r>
              <a:rPr sz="1800" lang="en"/>
              <a:t>on the right</a:t>
            </a:r>
          </a:p>
          <a:p>
            <a:pPr>
              <a:spcBef>
                <a:spcPts val="0"/>
              </a:spcBef>
              <a:buNone/>
            </a:pPr>
            <a:r>
              <a:rPr sz="1800" lang="en"/>
              <a:t>women having conference above.</a:t>
            </a:r>
          </a:p>
        </p:txBody>
      </p:sp>
      <p:pic>
        <p:nvPicPr>
          <p:cNvPr id="64" name="Shape 64"/>
          <p:cNvPicPr preferRelativeResize="0"/>
          <p:nvPr/>
        </p:nvPicPr>
        <p:blipFill>
          <a:blip r:embed="rId3">
            <a:alphaModFix/>
          </a:blip>
          <a:stretch>
            <a:fillRect/>
          </a:stretch>
        </p:blipFill>
        <p:spPr>
          <a:xfrm>
            <a:off y="205975" x="457200"/>
            <a:ext cy="2995575" cx="3916075"/>
          </a:xfrm>
          <a:prstGeom prst="rect">
            <a:avLst/>
          </a:prstGeom>
          <a:noFill/>
          <a:ln>
            <a:noFill/>
          </a:ln>
        </p:spPr>
      </p:pic>
      <p:pic>
        <p:nvPicPr>
          <p:cNvPr id="65" name="Shape 65"/>
          <p:cNvPicPr preferRelativeResize="0"/>
          <p:nvPr/>
        </p:nvPicPr>
        <p:blipFill>
          <a:blip r:embed="rId4">
            <a:alphaModFix/>
          </a:blip>
          <a:stretch>
            <a:fillRect/>
          </a:stretch>
        </p:blipFill>
        <p:spPr>
          <a:xfrm>
            <a:off y="1812775" x="4373275"/>
            <a:ext cy="3113074" cx="43135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title"/>
          </p:nvPr>
        </p:nvSpPr>
        <p:spPr>
          <a:xfrm>
            <a:off y="0" x="457200"/>
            <a:ext cy="170400" cx="190500"/>
          </a:xfrm>
          <a:prstGeom prst="rect">
            <a:avLst/>
          </a:prstGeom>
        </p:spPr>
        <p:txBody>
          <a:bodyPr bIns="91425" rIns="91425" lIns="91425" tIns="91425" anchor="b" anchorCtr="0">
            <a:noAutofit/>
          </a:bodyPr>
          <a:lstStyle/>
          <a:p>
            <a:pPr>
              <a:spcBef>
                <a:spcPts val="0"/>
              </a:spcBef>
              <a:buNone/>
            </a:pPr>
            <a:r>
              <a:t/>
            </a:r>
            <a:endParaRPr/>
          </a:p>
        </p:txBody>
      </p:sp>
      <p:sp>
        <p:nvSpPr>
          <p:cNvPr id="71" name="Shape 7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        Afghan Women Soar to new heights</a:t>
            </a:r>
          </a:p>
          <a:p>
            <a:pPr rtl="0">
              <a:spcBef>
                <a:spcPts val="0"/>
              </a:spcBef>
              <a:buNone/>
            </a:pPr>
            <a:r>
              <a:t/>
            </a:r>
            <a:endParaRPr/>
          </a:p>
          <a:p>
            <a:pPr rtl="0">
              <a:spcBef>
                <a:spcPts val="0"/>
              </a:spcBef>
              <a:buNone/>
            </a:pPr>
            <a:r>
              <a:t/>
            </a:r>
            <a:endParaRPr/>
          </a:p>
          <a:p>
            <a:pPr rtl="0">
              <a:spcBef>
                <a:spcPts val="0"/>
              </a:spcBef>
              <a:buNone/>
            </a:pPr>
            <a:r>
              <a:rPr lang="en"/>
              <a:t>                               Video</a:t>
            </a:r>
          </a:p>
          <a:p>
            <a:pPr rtl="0">
              <a:spcBef>
                <a:spcPts val="0"/>
              </a:spcBef>
              <a:buNone/>
            </a:pPr>
            <a:r>
              <a:rPr u="sng" lang="en">
                <a:solidFill>
                  <a:schemeClr val="hlink"/>
                </a:solidFill>
                <a:hlinkClick r:id="rId3"/>
              </a:rPr>
              <a:t>https://www.youtube.com/watch?v=oN17LOmlqYk</a:t>
            </a:r>
          </a:p>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0" x="541325"/>
            <a:ext cy="857400" cx="8026200"/>
          </a:xfrm>
          <a:prstGeom prst="rect">
            <a:avLst/>
          </a:prstGeom>
        </p:spPr>
        <p:txBody>
          <a:bodyPr bIns="91425" rIns="91425" lIns="91425" tIns="91425" anchor="b" anchorCtr="0">
            <a:noAutofit/>
          </a:bodyPr>
          <a:lstStyle/>
          <a:p>
            <a:pPr>
              <a:spcBef>
                <a:spcPts val="0"/>
              </a:spcBef>
              <a:buNone/>
            </a:pPr>
            <a:r>
              <a:t/>
            </a:r>
            <a:endParaRPr/>
          </a:p>
        </p:txBody>
      </p:sp>
      <p:sp>
        <p:nvSpPr>
          <p:cNvPr id="77" name="Shape 77"/>
          <p:cNvSpPr txBox="1"/>
          <p:nvPr>
            <p:ph idx="1" type="body"/>
          </p:nvPr>
        </p:nvSpPr>
        <p:spPr>
          <a:xfrm>
            <a:off y="514850" x="481225"/>
            <a:ext cy="5143499" cx="8506799"/>
          </a:xfrm>
          <a:prstGeom prst="rect">
            <a:avLst/>
          </a:prstGeom>
        </p:spPr>
        <p:txBody>
          <a:bodyPr bIns="91425" rIns="91425" lIns="91425" tIns="91425" anchor="t" anchorCtr="0">
            <a:noAutofit/>
          </a:bodyPr>
          <a:lstStyle/>
          <a:p>
            <a:pPr rtl="0">
              <a:lnSpc>
                <a:spcPct val="115000"/>
              </a:lnSpc>
              <a:spcBef>
                <a:spcPts val="0"/>
              </a:spcBef>
              <a:buNone/>
            </a:pPr>
            <a:r>
              <a:rPr sz="1400" lang="en">
                <a:solidFill>
                  <a:srgbClr val="FFFFFF"/>
                </a:solidFill>
              </a:rPr>
              <a:t>How have things changed/stayed the same since the TALIBAN  lost power ?</a:t>
            </a:r>
          </a:p>
          <a:p>
            <a:pPr rtl="0">
              <a:lnSpc>
                <a:spcPct val="115000"/>
              </a:lnSpc>
              <a:spcBef>
                <a:spcPts val="0"/>
              </a:spcBef>
              <a:buNone/>
            </a:pPr>
            <a:r>
              <a:rPr sz="1400" lang="en">
                <a:solidFill>
                  <a:schemeClr val="dk1"/>
                </a:solidFill>
              </a:rPr>
              <a:t>•</a:t>
            </a:r>
            <a:r>
              <a:rPr sz="1400" lang="en">
                <a:solidFill>
                  <a:srgbClr val="FFFFFF"/>
                </a:solidFill>
                <a:latin typeface="Calibri"/>
                <a:ea typeface="Calibri"/>
                <a:cs typeface="Calibri"/>
                <a:sym typeface="Calibri"/>
              </a:rPr>
              <a:t>Since Taliban rule for at least 10 year and then lost all of his power woman were now allow to join the Air force and help defend their country along with their male compatriots</a:t>
            </a:r>
          </a:p>
          <a:p>
            <a:pPr rtl="0">
              <a:lnSpc>
                <a:spcPct val="115000"/>
              </a:lnSpc>
              <a:spcBef>
                <a:spcPts val="0"/>
              </a:spcBef>
              <a:buNone/>
            </a:pPr>
            <a:r>
              <a:rPr sz="1400" lang="en">
                <a:solidFill>
                  <a:schemeClr val="dk1"/>
                </a:solidFill>
              </a:rPr>
              <a:t>•</a:t>
            </a:r>
            <a:r>
              <a:rPr sz="1400" lang="en">
                <a:solidFill>
                  <a:srgbClr val="FFFFFF"/>
                </a:solidFill>
                <a:latin typeface="Calibri"/>
                <a:ea typeface="Calibri"/>
                <a:cs typeface="Calibri"/>
                <a:sym typeface="Calibri"/>
              </a:rPr>
              <a:t>Some of the things that remain the same were the Rules male or female both should all follow and obey the rules no matter what .</a:t>
            </a:r>
          </a:p>
          <a:p>
            <a:pPr rtl="0">
              <a:lnSpc>
                <a:spcPct val="115000"/>
              </a:lnSpc>
              <a:spcBef>
                <a:spcPts val="0"/>
              </a:spcBef>
              <a:buNone/>
            </a:pPr>
            <a:r>
              <a:rPr sz="1400" lang="en">
                <a:solidFill>
                  <a:srgbClr val="FFFFFF"/>
                </a:solidFill>
              </a:rPr>
              <a:t>How many woman role in society have developed in the last</a:t>
            </a:r>
          </a:p>
          <a:p>
            <a:pPr rtl="0">
              <a:lnSpc>
                <a:spcPct val="115000"/>
              </a:lnSpc>
              <a:spcBef>
                <a:spcPts val="0"/>
              </a:spcBef>
              <a:buNone/>
            </a:pPr>
            <a:r>
              <a:rPr sz="1400" lang="en">
                <a:solidFill>
                  <a:srgbClr val="FFFFFF"/>
                </a:solidFill>
              </a:rPr>
              <a:t>Forty years ?</a:t>
            </a:r>
          </a:p>
          <a:p>
            <a:pPr rtl="0">
              <a:lnSpc>
                <a:spcPct val="115000"/>
              </a:lnSpc>
              <a:spcBef>
                <a:spcPts val="0"/>
              </a:spcBef>
              <a:buNone/>
            </a:pPr>
            <a:r>
              <a:rPr sz="1400" lang="en">
                <a:solidFill>
                  <a:schemeClr val="dk1"/>
                </a:solidFill>
              </a:rPr>
              <a:t>•</a:t>
            </a:r>
            <a:r>
              <a:rPr sz="1400" lang="en">
                <a:solidFill>
                  <a:srgbClr val="FFFFFF"/>
                </a:solidFill>
                <a:latin typeface="Calibri"/>
                <a:ea typeface="Calibri"/>
                <a:cs typeface="Calibri"/>
                <a:sym typeface="Calibri"/>
              </a:rPr>
              <a:t>Five women have already graduated from a 20-week basic military training and that’s a lot for them because they weren’t allow back then. So from these five women they have encourage some of the woman who live in Afghan to joying the air force and to never give on their life goals.</a:t>
            </a:r>
          </a:p>
          <a:p>
            <a:pPr rtl="0">
              <a:lnSpc>
                <a:spcPct val="115000"/>
              </a:lnSpc>
              <a:spcBef>
                <a:spcPts val="0"/>
              </a:spcBef>
              <a:buNone/>
            </a:pPr>
            <a:r>
              <a:rPr sz="1400" lang="en">
                <a:solidFill>
                  <a:srgbClr val="FFFFFF"/>
                </a:solidFill>
              </a:rPr>
              <a:t>What challenges to modern Afghan women encounter ? How</a:t>
            </a:r>
          </a:p>
          <a:p>
            <a:pPr rtl="0">
              <a:lnSpc>
                <a:spcPct val="115000"/>
              </a:lnSpc>
              <a:spcBef>
                <a:spcPts val="0"/>
              </a:spcBef>
              <a:buNone/>
            </a:pPr>
            <a:r>
              <a:rPr sz="1400" lang="en">
                <a:solidFill>
                  <a:srgbClr val="FFFFFF"/>
                </a:solidFill>
              </a:rPr>
              <a:t>Are there similar / difference to their mother ?</a:t>
            </a:r>
          </a:p>
          <a:p>
            <a:pPr rtl="0">
              <a:lnSpc>
                <a:spcPct val="115000"/>
              </a:lnSpc>
              <a:spcBef>
                <a:spcPts val="0"/>
              </a:spcBef>
              <a:buNone/>
            </a:pPr>
            <a:r>
              <a:rPr sz="1400" lang="en">
                <a:solidFill>
                  <a:schemeClr val="dk1"/>
                </a:solidFill>
              </a:rPr>
              <a:t>•</a:t>
            </a:r>
            <a:r>
              <a:rPr sz="1400" lang="en">
                <a:solidFill>
                  <a:srgbClr val="FFFFFF"/>
                </a:solidFill>
                <a:latin typeface="Calibri"/>
                <a:ea typeface="Calibri"/>
                <a:cs typeface="Calibri"/>
                <a:sym typeface="Calibri"/>
              </a:rPr>
              <a:t>Some of the encounter this women face in Afghan are that they have to speak</a:t>
            </a:r>
          </a:p>
          <a:p>
            <a:pPr rtl="0">
              <a:lnSpc>
                <a:spcPct val="115000"/>
              </a:lnSpc>
              <a:spcBef>
                <a:spcPts val="0"/>
              </a:spcBef>
              <a:buNone/>
            </a:pPr>
            <a:r>
              <a:rPr sz="1400" lang="en">
                <a:solidFill>
                  <a:srgbClr val="FFFFFF"/>
                </a:solidFill>
                <a:latin typeface="Calibri"/>
                <a:ea typeface="Calibri"/>
                <a:cs typeface="Calibri"/>
                <a:sym typeface="Calibri"/>
              </a:rPr>
              <a:t> 	English before moving on to more pilot training. They also have to go against</a:t>
            </a:r>
          </a:p>
          <a:p>
            <a:pPr rtl="0">
              <a:lnSpc>
                <a:spcPct val="115000"/>
              </a:lnSpc>
              <a:spcBef>
                <a:spcPts val="0"/>
              </a:spcBef>
              <a:buNone/>
            </a:pPr>
            <a:r>
              <a:rPr sz="1400" lang="en">
                <a:solidFill>
                  <a:srgbClr val="FFFFFF"/>
                </a:solidFill>
                <a:latin typeface="Calibri"/>
                <a:ea typeface="Calibri"/>
                <a:cs typeface="Calibri"/>
                <a:sym typeface="Calibri"/>
              </a:rPr>
              <a:t> 	their religion because their religion rules don’t let women do or go anywhere                            	</a:t>
            </a:r>
          </a:p>
          <a:p>
            <a:pPr rtl="0">
              <a:lnSpc>
                <a:spcPct val="115000"/>
              </a:lnSpc>
              <a:spcBef>
                <a:spcPts val="0"/>
              </a:spcBef>
              <a:buNone/>
            </a:pPr>
            <a:r>
              <a:rPr sz="1400" lang="en">
                <a:solidFill>
                  <a:srgbClr val="FFFFFF"/>
                </a:solidFill>
              </a:rPr>
              <a:t>   </a:t>
            </a:r>
            <a:r>
              <a:rPr sz="1400" lang="en">
                <a:solidFill>
                  <a:srgbClr val="FFFFFF"/>
                </a:solidFill>
                <a:latin typeface="Calibri"/>
                <a:ea typeface="Calibri"/>
                <a:cs typeface="Calibri"/>
                <a:sym typeface="Calibri"/>
              </a:rPr>
              <a:t>but to stay home with their families.</a:t>
            </a:r>
          </a:p>
          <a:p>
            <a:pPr rtl="0">
              <a:lnSpc>
                <a:spcPct val="115000"/>
              </a:lnSpc>
              <a:spcBef>
                <a:spcPts val="0"/>
              </a:spcBef>
              <a:buNone/>
            </a:pPr>
            <a:r>
              <a:rPr sz="1400" lang="en">
                <a:solidFill>
                  <a:schemeClr val="dk1"/>
                </a:solidFill>
              </a:rPr>
              <a:t>•</a:t>
            </a:r>
            <a:r>
              <a:rPr sz="1400" lang="en">
                <a:solidFill>
                  <a:srgbClr val="FFFFFF"/>
                </a:solidFill>
                <a:latin typeface="Calibri"/>
                <a:ea typeface="Calibri"/>
                <a:cs typeface="Calibri"/>
                <a:sym typeface="Calibri"/>
              </a:rPr>
              <a:t>They are different from their mother because they were capable of going to the air force. Also their mother wouldn’t betrayed their religion or faith.</a:t>
            </a:r>
          </a:p>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