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1046558" x="685800"/>
            <a:ext cy="1102500" cx="7772400"/>
          </a:xfrm>
          <a:prstGeom prst="rect">
            <a:avLst/>
          </a:prstGeom>
        </p:spPr>
        <p:txBody>
          <a:bodyPr bIns="91425" rIns="91425" lIns="91425" tIns="91425" anchor="b" anchorCtr="0"/>
          <a:lstStyle>
            <a:lvl1pPr>
              <a:spcBef>
                <a:spcPts val="0"/>
              </a:spcBef>
              <a:buClr>
                <a:srgbClr val="FFA711"/>
              </a:buClr>
              <a:buSzPct val="100000"/>
              <a:defRPr b="1" sz="4800">
                <a:solidFill>
                  <a:srgbClr val="FFA711"/>
                </a:solidFill>
              </a:defRPr>
            </a:lvl1pPr>
            <a:lvl2pPr>
              <a:spcBef>
                <a:spcPts val="0"/>
              </a:spcBef>
              <a:buClr>
                <a:srgbClr val="FFA711"/>
              </a:buClr>
              <a:buSzPct val="100000"/>
              <a:defRPr b="1" sz="4800">
                <a:solidFill>
                  <a:srgbClr val="FFA711"/>
                </a:solidFill>
              </a:defRPr>
            </a:lvl2pPr>
            <a:lvl3pPr>
              <a:spcBef>
                <a:spcPts val="0"/>
              </a:spcBef>
              <a:buClr>
                <a:srgbClr val="FFA711"/>
              </a:buClr>
              <a:buSzPct val="100000"/>
              <a:defRPr b="1" sz="4800">
                <a:solidFill>
                  <a:srgbClr val="FFA711"/>
                </a:solidFill>
              </a:defRPr>
            </a:lvl3pPr>
            <a:lvl4pPr>
              <a:spcBef>
                <a:spcPts val="0"/>
              </a:spcBef>
              <a:buClr>
                <a:srgbClr val="FFA711"/>
              </a:buClr>
              <a:buSzPct val="100000"/>
              <a:defRPr b="1" sz="4800">
                <a:solidFill>
                  <a:srgbClr val="FFA711"/>
                </a:solidFill>
              </a:defRPr>
            </a:lvl4pPr>
            <a:lvl5pPr>
              <a:spcBef>
                <a:spcPts val="0"/>
              </a:spcBef>
              <a:buClr>
                <a:srgbClr val="FFA711"/>
              </a:buClr>
              <a:buSzPct val="100000"/>
              <a:defRPr b="1" sz="4800">
                <a:solidFill>
                  <a:srgbClr val="FFA711"/>
                </a:solidFill>
              </a:defRPr>
            </a:lvl5pPr>
            <a:lvl6pPr>
              <a:spcBef>
                <a:spcPts val="0"/>
              </a:spcBef>
              <a:buClr>
                <a:srgbClr val="FFA711"/>
              </a:buClr>
              <a:buSzPct val="100000"/>
              <a:defRPr b="1" sz="4800">
                <a:solidFill>
                  <a:srgbClr val="FFA711"/>
                </a:solidFill>
              </a:defRPr>
            </a:lvl6pPr>
            <a:lvl7pPr>
              <a:spcBef>
                <a:spcPts val="0"/>
              </a:spcBef>
              <a:buClr>
                <a:srgbClr val="FFA711"/>
              </a:buClr>
              <a:buSzPct val="100000"/>
              <a:defRPr b="1" sz="4800">
                <a:solidFill>
                  <a:srgbClr val="FFA711"/>
                </a:solidFill>
              </a:defRPr>
            </a:lvl7pPr>
            <a:lvl8pPr>
              <a:spcBef>
                <a:spcPts val="0"/>
              </a:spcBef>
              <a:buClr>
                <a:srgbClr val="FFA711"/>
              </a:buClr>
              <a:buSzPct val="100000"/>
              <a:defRPr b="1" sz="4800">
                <a:solidFill>
                  <a:srgbClr val="FFA711"/>
                </a:solidFill>
              </a:defRPr>
            </a:lvl8pPr>
            <a:lvl9pPr>
              <a:spcBef>
                <a:spcPts val="0"/>
              </a:spcBef>
              <a:buClr>
                <a:srgbClr val="FFA711"/>
              </a:buClr>
              <a:buSzPct val="100000"/>
              <a:defRPr b="1" sz="4800">
                <a:solidFill>
                  <a:srgbClr val="FFA711"/>
                </a:solidFill>
              </a:defRPr>
            </a:lvl9pPr>
          </a:lstStyle>
          <a:p/>
        </p:txBody>
      </p:sp>
      <p:sp>
        <p:nvSpPr>
          <p:cNvPr id="10" name="Shape 10"/>
          <p:cNvSpPr txBox="1"/>
          <p:nvPr>
            <p:ph idx="1" type="subTitle"/>
          </p:nvPr>
        </p:nvSpPr>
        <p:spPr>
          <a:xfrm>
            <a:off y="2182817" x="685800"/>
            <a:ext cy="838799" cx="7772400"/>
          </a:xfrm>
          <a:prstGeom prst="rect">
            <a:avLst/>
          </a:prstGeom>
        </p:spPr>
        <p:txBody>
          <a:bodyPr bIns="91425" rIns="91425" lIns="91425" tIns="91425" anchor="t" anchorCtr="0"/>
          <a:lstStyle>
            <a:lvl1pPr>
              <a:spcBef>
                <a:spcPts val="0"/>
              </a:spcBef>
              <a:buNone/>
              <a:defRPr/>
            </a:lvl1pPr>
            <a:lvl2pPr>
              <a:spcBef>
                <a:spcPts val="0"/>
              </a:spcBef>
              <a:buSzPct val="100000"/>
              <a:buNone/>
              <a:defRPr sz="3200"/>
            </a:lvl2pPr>
            <a:lvl3pPr>
              <a:spcBef>
                <a:spcPts val="0"/>
              </a:spcBef>
              <a:buSzPct val="100000"/>
              <a:buNone/>
              <a:defRPr sz="3200"/>
            </a:lvl3pPr>
            <a:lvl4pPr>
              <a:spcBef>
                <a:spcPts val="0"/>
              </a:spcBef>
              <a:buSzPct val="100000"/>
              <a:buNone/>
              <a:defRPr sz="3200"/>
            </a:lvl4pPr>
            <a:lvl5pPr>
              <a:spcBef>
                <a:spcPts val="0"/>
              </a:spcBef>
              <a:buSzPct val="100000"/>
              <a:buNone/>
              <a:defRPr sz="3200"/>
            </a:lvl5pPr>
            <a:lvl6pPr>
              <a:spcBef>
                <a:spcPts val="0"/>
              </a:spcBef>
              <a:buSzPct val="100000"/>
              <a:buNone/>
              <a:defRPr sz="3200"/>
            </a:lvl6pPr>
            <a:lvl7pPr>
              <a:spcBef>
                <a:spcPts val="0"/>
              </a:spcBef>
              <a:buSzPct val="100000"/>
              <a:buNone/>
              <a:defRPr sz="3200"/>
            </a:lvl7pPr>
            <a:lvl8pPr>
              <a:spcBef>
                <a:spcPts val="0"/>
              </a:spcBef>
              <a:buSzPct val="100000"/>
              <a:buNone/>
              <a:defRPr sz="3200"/>
            </a:lvl8pPr>
            <a:lvl9pPr>
              <a:spcBef>
                <a:spcPts val="0"/>
              </a:spcBef>
              <a:buSzPct val="100000"/>
              <a:buNone/>
              <a:defRPr sz="3200"/>
            </a:lvl9pPr>
          </a:lstStyle>
          <a:p/>
        </p:txBody>
      </p:sp>
      <p:grpSp>
        <p:nvGrpSpPr>
          <p:cNvPr id="11" name="Shape 11"/>
          <p:cNvGrpSpPr/>
          <p:nvPr/>
        </p:nvGrpSpPr>
        <p:grpSpPr>
          <a:xfrm>
            <a:off y="3461599" x="0"/>
            <a:ext cy="1647971" cx="9144000"/>
            <a:chOff y="3690482" x="0"/>
            <a:chExt cy="850171" cx="9144000"/>
          </a:xfrm>
        </p:grpSpPr>
        <p:sp>
          <p:nvSpPr>
            <p:cNvPr id="12" name="Shape 12"/>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13" name="Shape 13"/>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14" name="Shape 14"/>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15" name="Shape 15"/>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a:pPr>
                <a:spcBef>
                  <a:spcPts val="0"/>
                </a:spcBef>
                <a:buNone/>
              </a:pPr>
              <a:r>
                <a:t/>
              </a:r>
              <a:endParaRPr/>
            </a:p>
          </p:txBody>
        </p:sp>
        <p:sp>
          <p:nvSpPr>
            <p:cNvPr id="16" name="Shape 16"/>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a:pPr>
                <a:spcBef>
                  <a:spcPts val="0"/>
                </a:spcBef>
                <a:buNone/>
              </a:pPr>
              <a:r>
                <a:t/>
              </a:r>
              <a:endParaRPr/>
            </a:p>
          </p:txBody>
        </p:sp>
        <p:sp>
          <p:nvSpPr>
            <p:cNvPr id="17" name="Shape 17"/>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a:pPr>
                <a:spcBef>
                  <a:spcPts val="0"/>
                </a:spcBef>
                <a:buNone/>
              </a:pPr>
              <a:r>
                <a:t/>
              </a:r>
              <a:endParaRPr/>
            </a:p>
          </p:txBody>
        </p:sp>
        <p:sp>
          <p:nvSpPr>
            <p:cNvPr id="18" name="Shape 18"/>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19" name="Shape 19"/>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a:pPr>
                <a:spcBef>
                  <a:spcPts val="0"/>
                </a:spcBef>
                <a:buNone/>
              </a:pPr>
              <a:r>
                <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y="0" x="0"/>
          <a:ext cy="0" cx="0"/>
          <a:chOff y="0" x="0"/>
          <a:chExt cy="0" cx="0"/>
        </a:xfrm>
      </p:grpSpPr>
      <p:sp>
        <p:nvSpPr>
          <p:cNvPr id="21" name="Shape 21"/>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solidFill>
                  <a:srgbClr val="FFA711"/>
                </a:solidFill>
              </a:defRPr>
            </a:lvl1pPr>
            <a:lvl2pPr>
              <a:spcBef>
                <a:spcPts val="0"/>
              </a:spcBef>
              <a:defRPr>
                <a:solidFill>
                  <a:srgbClr val="FFA711"/>
                </a:solidFill>
              </a:defRPr>
            </a:lvl2pPr>
            <a:lvl3pPr>
              <a:spcBef>
                <a:spcPts val="0"/>
              </a:spcBef>
              <a:defRPr>
                <a:solidFill>
                  <a:srgbClr val="FFA711"/>
                </a:solidFill>
              </a:defRPr>
            </a:lvl3pPr>
            <a:lvl4pPr>
              <a:spcBef>
                <a:spcPts val="0"/>
              </a:spcBef>
              <a:defRPr>
                <a:solidFill>
                  <a:srgbClr val="FFA711"/>
                </a:solidFill>
              </a:defRPr>
            </a:lvl4pPr>
            <a:lvl5pPr>
              <a:spcBef>
                <a:spcPts val="0"/>
              </a:spcBef>
              <a:defRPr>
                <a:solidFill>
                  <a:srgbClr val="FFA711"/>
                </a:solidFill>
              </a:defRPr>
            </a:lvl5pPr>
            <a:lvl6pPr>
              <a:spcBef>
                <a:spcPts val="0"/>
              </a:spcBef>
              <a:defRPr>
                <a:solidFill>
                  <a:srgbClr val="FFA711"/>
                </a:solidFill>
              </a:defRPr>
            </a:lvl6pPr>
            <a:lvl7pPr>
              <a:spcBef>
                <a:spcPts val="0"/>
              </a:spcBef>
              <a:defRPr>
                <a:solidFill>
                  <a:srgbClr val="FFA711"/>
                </a:solidFill>
              </a:defRPr>
            </a:lvl7pPr>
            <a:lvl8pPr>
              <a:spcBef>
                <a:spcPts val="0"/>
              </a:spcBef>
              <a:defRPr>
                <a:solidFill>
                  <a:srgbClr val="FFA711"/>
                </a:solidFill>
              </a:defRPr>
            </a:lvl8pPr>
            <a:lvl9pPr>
              <a:spcBef>
                <a:spcPts val="0"/>
              </a:spcBef>
              <a:defRPr>
                <a:solidFill>
                  <a:srgbClr val="FFA711"/>
                </a:solidFill>
              </a:defRPr>
            </a:lvl9pPr>
          </a:lstStyle>
          <a:p/>
        </p:txBody>
      </p:sp>
      <p:sp>
        <p:nvSpPr>
          <p:cNvPr id="22" name="Shape 22"/>
          <p:cNvSpPr txBox="1"/>
          <p:nvPr>
            <p:ph idx="1" type="body"/>
          </p:nvPr>
        </p:nvSpPr>
        <p:spPr>
          <a:xfrm>
            <a:off y="1200150" x="457200"/>
            <a:ext cy="32669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grpSp>
        <p:nvGrpSpPr>
          <p:cNvPr id="23" name="Shape 23"/>
          <p:cNvGrpSpPr/>
          <p:nvPr/>
        </p:nvGrpSpPr>
        <p:grpSpPr>
          <a:xfrm>
            <a:off y="4559110" x="0"/>
            <a:ext cy="584536" cx="9144000"/>
            <a:chOff y="3690482" x="0"/>
            <a:chExt cy="301556" cx="9144000"/>
          </a:xfrm>
        </p:grpSpPr>
        <p:sp>
          <p:nvSpPr>
            <p:cNvPr id="24" name="Shape 2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a:pPr>
                <a:spcBef>
                  <a:spcPts val="0"/>
                </a:spcBef>
                <a:buNone/>
              </a:pPr>
              <a:r>
                <a:t/>
              </a:r>
              <a:endParaRPr/>
            </a:p>
          </p:txBody>
        </p:sp>
        <p:sp>
          <p:nvSpPr>
            <p:cNvPr id="25" name="Shape 2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26" name="Shape 2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a:pPr>
                <a:spcBef>
                  <a:spcPts val="0"/>
                </a:spcBef>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y="0" x="0"/>
          <a:ext cy="0" cx="0"/>
          <a:chOff y="0" x="0"/>
          <a:chExt cy="0" cx="0"/>
        </a:xfrm>
      </p:grpSpPr>
      <p:sp>
        <p:nvSpPr>
          <p:cNvPr id="28" name="Shape 28"/>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y="1200150" x="457200"/>
            <a:ext cy="3266999"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0" name="Shape 30"/>
          <p:cNvSpPr txBox="1"/>
          <p:nvPr>
            <p:ph idx="2" type="body"/>
          </p:nvPr>
        </p:nvSpPr>
        <p:spPr>
          <a:xfrm>
            <a:off y="1200150" x="4648200"/>
            <a:ext cy="3266999"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grpSp>
        <p:nvGrpSpPr>
          <p:cNvPr id="31" name="Shape 31"/>
          <p:cNvGrpSpPr/>
          <p:nvPr/>
        </p:nvGrpSpPr>
        <p:grpSpPr>
          <a:xfrm>
            <a:off y="4559110" x="0"/>
            <a:ext cy="584536" cx="9144000"/>
            <a:chOff y="3690482" x="0"/>
            <a:chExt cy="301556" cx="9144000"/>
          </a:xfrm>
        </p:grpSpPr>
        <p:sp>
          <p:nvSpPr>
            <p:cNvPr id="32" name="Shape 32"/>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33" name="Shape 33"/>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a:pPr>
                <a:spcBef>
                  <a:spcPts val="0"/>
                </a:spcBef>
                <a:buNone/>
              </a:pPr>
              <a:r>
                <a:t/>
              </a:r>
              <a:endParaRPr/>
            </a:p>
          </p:txBody>
        </p:sp>
        <p:sp>
          <p:nvSpPr>
            <p:cNvPr id="34" name="Shape 34"/>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a:pPr>
                <a:spcBef>
                  <a:spcPts val="0"/>
                </a:spcBef>
                <a:buNone/>
              </a:pPr>
              <a:r>
                <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y="0" x="0"/>
          <a:ext cy="0" cx="0"/>
          <a:chOff y="0" x="0"/>
          <a:chExt cy="0" cx="0"/>
        </a:xfrm>
      </p:grpSpPr>
      <p:sp>
        <p:nvSpPr>
          <p:cNvPr id="36" name="Shape 36"/>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grpSp>
        <p:nvGrpSpPr>
          <p:cNvPr id="37" name="Shape 37"/>
          <p:cNvGrpSpPr/>
          <p:nvPr/>
        </p:nvGrpSpPr>
        <p:grpSpPr>
          <a:xfrm>
            <a:off y="4559110" x="0"/>
            <a:ext cy="584536" cx="9144000"/>
            <a:chOff y="3690482" x="0"/>
            <a:chExt cy="301556" cx="9144000"/>
          </a:xfrm>
        </p:grpSpPr>
        <p:sp>
          <p:nvSpPr>
            <p:cNvPr id="38" name="Shape 38"/>
            <p:cNvSpPr/>
            <p:nvPr/>
          </p:nvSpPr>
          <p:spPr>
            <a:xfrm>
              <a:off y="3774403" x="0"/>
              <a:ext cy="118500" cx="9144000"/>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39" name="Shape 39"/>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a:pPr>
                <a:spcBef>
                  <a:spcPts val="0"/>
                </a:spcBef>
                <a:buNone/>
              </a:pPr>
              <a:r>
                <a:t/>
              </a:r>
              <a:endParaRPr/>
            </a:p>
          </p:txBody>
        </p:sp>
        <p:sp>
          <p:nvSpPr>
            <p:cNvPr id="40" name="Shape 40"/>
            <p:cNvSpPr/>
            <p:nvPr/>
          </p:nvSpPr>
          <p:spPr>
            <a:xfrm>
              <a:off y="3690482" x="0"/>
              <a:ext cy="45600" cx="9144000"/>
            </a:xfrm>
            <a:prstGeom prst="rect">
              <a:avLst/>
            </a:prstGeom>
            <a:solidFill>
              <a:schemeClr val="accent1"/>
            </a:solidFill>
            <a:ln>
              <a:noFill/>
            </a:ln>
          </p:spPr>
          <p:txBody>
            <a:bodyPr bIns="45700" rIns="91425" lIns="91425" tIns="45700" anchor="t" anchorCtr="0">
              <a:noAutofit/>
            </a:bodyPr>
            <a:lstStyle/>
            <a:p>
              <a:pPr>
                <a:spcBef>
                  <a:spcPts val="0"/>
                </a:spcBef>
                <a:buNone/>
              </a:pPr>
              <a:r>
                <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y="0" x="0"/>
          <a:ext cy="0" cx="0"/>
          <a:chOff y="0" x="0"/>
          <a:chExt cy="0" cx="0"/>
        </a:xfrm>
      </p:grpSpPr>
      <p:sp>
        <p:nvSpPr>
          <p:cNvPr id="42" name="Shape 42"/>
          <p:cNvSpPr txBox="1"/>
          <p:nvPr>
            <p:ph idx="1" type="body"/>
          </p:nvPr>
        </p:nvSpPr>
        <p:spPr>
          <a:xfrm>
            <a:off y="4025503" x="1792288"/>
            <a:ext cy="471899" cx="5486399"/>
          </a:xfrm>
          <a:prstGeom prst="rect">
            <a:avLst/>
          </a:prstGeom>
        </p:spPr>
        <p:txBody>
          <a:bodyPr bIns="91425" rIns="91425" lIns="91425" tIns="91425" anchor="t" anchorCtr="0"/>
          <a:lstStyle>
            <a:lvl1pPr algn="ctr">
              <a:spcBef>
                <a:spcPts val="0"/>
              </a:spcBef>
              <a:buClr>
                <a:srgbClr val="FFA711"/>
              </a:buClr>
              <a:buSzPct val="100000"/>
              <a:buNone/>
              <a:defRPr sz="1400">
                <a:solidFill>
                  <a:srgbClr val="FFA711"/>
                </a:solidFill>
              </a:defRPr>
            </a:lvl1pPr>
          </a:lstStyle>
          <a:p/>
        </p:txBody>
      </p:sp>
      <p:grpSp>
        <p:nvGrpSpPr>
          <p:cNvPr id="43" name="Shape 43"/>
          <p:cNvGrpSpPr/>
          <p:nvPr/>
        </p:nvGrpSpPr>
        <p:grpSpPr>
          <a:xfrm>
            <a:off y="4559110" x="0"/>
            <a:ext cy="584536" cx="9144000"/>
            <a:chOff y="3690482" x="0"/>
            <a:chExt cy="301556" cx="9144000"/>
          </a:xfrm>
        </p:grpSpPr>
        <p:sp>
          <p:nvSpPr>
            <p:cNvPr id="44" name="Shape 4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a:pPr>
                <a:spcBef>
                  <a:spcPts val="0"/>
                </a:spcBef>
                <a:buNone/>
              </a:pPr>
              <a:r>
                <a:t/>
              </a:r>
              <a:endParaRPr/>
            </a:p>
          </p:txBody>
        </p:sp>
        <p:sp>
          <p:nvSpPr>
            <p:cNvPr id="45" name="Shape 4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46" name="Shape 4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a:pPr>
                <a:spcBef>
                  <a:spcPts val="0"/>
                </a:spcBef>
                <a:buNone/>
              </a:pPr>
              <a:r>
                <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y="0" x="0"/>
          <a:ext cy="0" cx="0"/>
          <a:chOff y="0" x="0"/>
          <a:chExt cy="0" cx="0"/>
        </a:xfrm>
      </p:grpSpPr>
      <p:grpSp>
        <p:nvGrpSpPr>
          <p:cNvPr id="48" name="Shape 48"/>
          <p:cNvGrpSpPr/>
          <p:nvPr/>
        </p:nvGrpSpPr>
        <p:grpSpPr>
          <a:xfrm>
            <a:off y="3461599" x="0"/>
            <a:ext cy="1647971" cx="9144000"/>
            <a:chOff y="3690482" x="0"/>
            <a:chExt cy="850171" cx="9144000"/>
          </a:xfrm>
        </p:grpSpPr>
        <p:sp>
          <p:nvSpPr>
            <p:cNvPr id="49" name="Shape 49"/>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50" name="Shape 50"/>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51" name="Shape 51"/>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52" name="Shape 52"/>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a:pPr>
                <a:spcBef>
                  <a:spcPts val="0"/>
                </a:spcBef>
                <a:buNone/>
              </a:pPr>
              <a:r>
                <a:t/>
              </a:r>
              <a:endParaRPr/>
            </a:p>
          </p:txBody>
        </p:sp>
        <p:sp>
          <p:nvSpPr>
            <p:cNvPr id="53" name="Shape 53"/>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a:pPr>
                <a:spcBef>
                  <a:spcPts val="0"/>
                </a:spcBef>
                <a:buNone/>
              </a:pPr>
              <a:r>
                <a:t/>
              </a:r>
              <a:endParaRPr/>
            </a:p>
          </p:txBody>
        </p:sp>
        <p:sp>
          <p:nvSpPr>
            <p:cNvPr id="54" name="Shape 54"/>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a:pPr>
                <a:spcBef>
                  <a:spcPts val="0"/>
                </a:spcBef>
                <a:buNone/>
              </a:pPr>
              <a:r>
                <a:t/>
              </a:r>
              <a:endParaRPr/>
            </a:p>
          </p:txBody>
        </p:sp>
        <p:sp>
          <p:nvSpPr>
            <p:cNvPr id="55" name="Shape 55"/>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56" name="Shape 56"/>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a:pPr>
                <a:spcBef>
                  <a:spcPts val="0"/>
                </a:spcBef>
                <a:buNone/>
              </a:pPr>
              <a:r>
                <a:t/>
              </a:r>
              <a:endParaRPr/>
            </a:p>
          </p:txBody>
        </p:sp>
      </p:gr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E0F23"/>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ctr" anchorCtr="0"/>
          <a:lstStyle>
            <a:lvl1pPr>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sp>
        <p:nvSpPr>
          <p:cNvPr id="6" name="Shape 6"/>
          <p:cNvSpPr txBox="1"/>
          <p:nvPr>
            <p:ph idx="1" type="body"/>
          </p:nvPr>
        </p:nvSpPr>
        <p:spPr>
          <a:xfrm>
            <a:off y="1200150" x="457200"/>
            <a:ext cy="3394500" cx="8229600"/>
          </a:xfrm>
          <a:prstGeom prst="rect">
            <a:avLst/>
          </a:prstGeom>
          <a:noFill/>
          <a:ln>
            <a:noFill/>
          </a:ln>
        </p:spPr>
        <p:txBody>
          <a:bodyPr bIns="91425" rIns="91425" lIns="91425" tIns="91425" anchor="t" anchorCtr="0"/>
          <a:lstStyle>
            <a:lvl1pPr>
              <a:spcBef>
                <a:spcPts val="0"/>
              </a:spcBef>
              <a:buClr>
                <a:schemeClr val="lt2"/>
              </a:buClr>
              <a:buSzPct val="100000"/>
              <a:buFont typeface="Georgia"/>
              <a:defRPr sz="3200">
                <a:solidFill>
                  <a:schemeClr val="lt2"/>
                </a:solidFill>
                <a:latin typeface="Georgia"/>
                <a:ea typeface="Georgia"/>
                <a:cs typeface="Georgia"/>
                <a:sym typeface="Georgia"/>
              </a:defRPr>
            </a:lvl1pPr>
            <a:lvl2pPr>
              <a:spcBef>
                <a:spcPts val="560"/>
              </a:spcBef>
              <a:buClr>
                <a:schemeClr val="lt2"/>
              </a:buClr>
              <a:buSzPct val="100000"/>
              <a:buFont typeface="Georgia"/>
              <a:defRPr sz="2800">
                <a:solidFill>
                  <a:schemeClr val="lt2"/>
                </a:solidFill>
                <a:latin typeface="Georgia"/>
                <a:ea typeface="Georgia"/>
                <a:cs typeface="Georgia"/>
                <a:sym typeface="Georgia"/>
              </a:defRPr>
            </a:lvl2pPr>
            <a:lvl3pPr>
              <a:spcBef>
                <a:spcPts val="480"/>
              </a:spcBef>
              <a:buClr>
                <a:schemeClr val="lt2"/>
              </a:buClr>
              <a:buSzPct val="100000"/>
              <a:buFont typeface="Georgia"/>
              <a:defRPr sz="2400">
                <a:solidFill>
                  <a:schemeClr val="lt2"/>
                </a:solidFill>
                <a:latin typeface="Georgia"/>
                <a:ea typeface="Georgia"/>
                <a:cs typeface="Georgia"/>
                <a:sym typeface="Georgia"/>
              </a:defRPr>
            </a:lvl3pPr>
            <a:lvl4pPr>
              <a:spcBef>
                <a:spcPts val="400"/>
              </a:spcBef>
              <a:buClr>
                <a:schemeClr val="lt2"/>
              </a:buClr>
              <a:buSzPct val="100000"/>
              <a:buFont typeface="Georgia"/>
              <a:defRPr sz="2000">
                <a:solidFill>
                  <a:schemeClr val="lt2"/>
                </a:solidFill>
                <a:latin typeface="Georgia"/>
                <a:ea typeface="Georgia"/>
                <a:cs typeface="Georgia"/>
                <a:sym typeface="Georgia"/>
              </a:defRPr>
            </a:lvl4pPr>
            <a:lvl5pPr>
              <a:spcBef>
                <a:spcPts val="400"/>
              </a:spcBef>
              <a:buClr>
                <a:schemeClr val="lt2"/>
              </a:buClr>
              <a:buSzPct val="100000"/>
              <a:buFont typeface="Georgia"/>
              <a:defRPr sz="2000">
                <a:solidFill>
                  <a:schemeClr val="lt2"/>
                </a:solidFill>
                <a:latin typeface="Georgia"/>
                <a:ea typeface="Georgia"/>
                <a:cs typeface="Georgia"/>
                <a:sym typeface="Georgia"/>
              </a:defRPr>
            </a:lvl5pPr>
            <a:lvl6pPr>
              <a:spcBef>
                <a:spcPts val="400"/>
              </a:spcBef>
              <a:buClr>
                <a:schemeClr val="lt2"/>
              </a:buClr>
              <a:buSzPct val="100000"/>
              <a:buFont typeface="Georgia"/>
              <a:defRPr sz="2000">
                <a:solidFill>
                  <a:schemeClr val="lt2"/>
                </a:solidFill>
                <a:latin typeface="Georgia"/>
                <a:ea typeface="Georgia"/>
                <a:cs typeface="Georgia"/>
                <a:sym typeface="Georgia"/>
              </a:defRPr>
            </a:lvl6pPr>
            <a:lvl7pPr>
              <a:spcBef>
                <a:spcPts val="400"/>
              </a:spcBef>
              <a:buClr>
                <a:schemeClr val="lt2"/>
              </a:buClr>
              <a:buSzPct val="100000"/>
              <a:buFont typeface="Georgia"/>
              <a:defRPr sz="2000">
                <a:solidFill>
                  <a:schemeClr val="lt2"/>
                </a:solidFill>
                <a:latin typeface="Georgia"/>
                <a:ea typeface="Georgia"/>
                <a:cs typeface="Georgia"/>
                <a:sym typeface="Georgia"/>
              </a:defRPr>
            </a:lvl7pPr>
            <a:lvl8pPr>
              <a:spcBef>
                <a:spcPts val="400"/>
              </a:spcBef>
              <a:buClr>
                <a:schemeClr val="lt2"/>
              </a:buClr>
              <a:buSzPct val="100000"/>
              <a:buFont typeface="Georgia"/>
              <a:defRPr sz="2000">
                <a:solidFill>
                  <a:schemeClr val="lt2"/>
                </a:solidFill>
                <a:latin typeface="Georgia"/>
                <a:ea typeface="Georgia"/>
                <a:cs typeface="Georgia"/>
                <a:sym typeface="Georgia"/>
              </a:defRPr>
            </a:lvl8pPr>
            <a:lvl9pPr>
              <a:spcBef>
                <a:spcPts val="400"/>
              </a:spcBef>
              <a:buClr>
                <a:schemeClr val="lt2"/>
              </a:buClr>
              <a:buSzPct val="100000"/>
              <a:buFont typeface="Georgia"/>
              <a:defRPr sz="2000">
                <a:solidFill>
                  <a:schemeClr val="lt2"/>
                </a:solidFill>
                <a:latin typeface="Georgia"/>
                <a:ea typeface="Georgia"/>
                <a:cs typeface="Georgia"/>
                <a:sym typeface="Georgia"/>
              </a:defRPr>
            </a:lvl9pPr>
          </a:lstStyle>
          <a:p/>
        </p:txBody>
      </p:sp>
      <p:sp>
        <p:nvSpPr>
          <p:cNvPr id="7" name="Shape 7"/>
          <p:cNvSpPr/>
          <p:nvPr/>
        </p:nvSpPr>
        <p:spPr>
          <a:xfrm>
            <a:off y="990" x="0"/>
            <a:ext cy="88500" cx="9144000"/>
          </a:xfrm>
          <a:prstGeom prst="rect">
            <a:avLst/>
          </a:prstGeom>
          <a:solidFill>
            <a:schemeClr val="accent2"/>
          </a:solidFill>
          <a:ln>
            <a:noFill/>
          </a:ln>
        </p:spPr>
        <p:txBody>
          <a:bodyPr bIns="45700" rIns="91425" lIns="91425" tIns="45700" anchor="t" anchorCtr="0">
            <a:noAutofit/>
          </a:bodyPr>
          <a:lstStyle/>
          <a:p>
            <a:pPr>
              <a:spcBef>
                <a:spcPts val="0"/>
              </a:spcBef>
              <a:buNone/>
            </a:pPr>
            <a:r>
              <a:t/>
            </a:r>
            <a:endParaRPr/>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youtube.com/v/BtmY_YhsktY" Type="http://schemas.openxmlformats.org/officeDocument/2006/relationships/hyperlink" TargetMode="External" Id="rId4"/><Relationship Target="../media/image00.jpg" Type="http://schemas.openxmlformats.org/officeDocument/2006/relationships/image"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4"/><Relationship Target="../media/image06.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ctrTitle"/>
          </p:nvPr>
        </p:nvSpPr>
        <p:spPr>
          <a:xfrm>
            <a:off y="1046558" x="685800"/>
            <a:ext cy="1102500" cx="7772400"/>
          </a:xfrm>
          <a:prstGeom prst="rect">
            <a:avLst/>
          </a:prstGeom>
        </p:spPr>
        <p:txBody>
          <a:bodyPr bIns="91425" rIns="91425" lIns="91425" tIns="91425" anchor="b" anchorCtr="0">
            <a:noAutofit/>
          </a:bodyPr>
          <a:lstStyle/>
          <a:p>
            <a:pPr>
              <a:spcBef>
                <a:spcPts val="0"/>
              </a:spcBef>
              <a:buNone/>
            </a:pPr>
            <a:r>
              <a:rPr lang="en"/>
              <a:t>Tribal Relationships &amp; Family-Kite Runner</a:t>
            </a:r>
          </a:p>
        </p:txBody>
      </p:sp>
      <p:sp>
        <p:nvSpPr>
          <p:cNvPr id="59" name="Shape 59"/>
          <p:cNvSpPr txBox="1"/>
          <p:nvPr>
            <p:ph idx="1" type="subTitle"/>
          </p:nvPr>
        </p:nvSpPr>
        <p:spPr>
          <a:xfrm>
            <a:off y="1875281" x="685800"/>
            <a:ext cy="1550100" cx="7772400"/>
          </a:xfrm>
          <a:prstGeom prst="rect">
            <a:avLst/>
          </a:prstGeom>
        </p:spPr>
        <p:txBody>
          <a:bodyPr bIns="91425" rIns="91425" lIns="91425" tIns="91425" anchor="t" anchorCtr="0">
            <a:noAutofit/>
          </a:bodyPr>
          <a:lstStyle/>
          <a:p>
            <a:pPr>
              <a:spcBef>
                <a:spcPts val="0"/>
              </a:spcBef>
              <a:buNone/>
            </a:pPr>
            <a:r>
              <a:rPr lang="en"/>
              <a:t>By: Savannah Noda, David Hernandez, Citlali Patino, Kathy Garcia, &amp; Carlos Morales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Daily foods in Afghanistan </a:t>
            </a:r>
          </a:p>
        </p:txBody>
      </p:sp>
      <p:sp>
        <p:nvSpPr>
          <p:cNvPr id="119" name="Shape 119"/>
          <p:cNvSpPr txBox="1"/>
          <p:nvPr>
            <p:ph idx="1" type="body"/>
          </p:nvPr>
        </p:nvSpPr>
        <p:spPr>
          <a:xfrm>
            <a:off y="863850" x="191300"/>
            <a:ext cy="3266999" cx="8229600"/>
          </a:xfrm>
          <a:prstGeom prst="rect">
            <a:avLst/>
          </a:prstGeom>
        </p:spPr>
        <p:txBody>
          <a:bodyPr bIns="91425" rIns="91425" lIns="91425" tIns="91425" anchor="t" anchorCtr="0">
            <a:noAutofit/>
          </a:bodyPr>
          <a:lstStyle/>
          <a:p>
            <a:pPr rtl="0" lvl="0" indent="-381000" marL="457200">
              <a:spcBef>
                <a:spcPts val="0"/>
              </a:spcBef>
              <a:buClr>
                <a:schemeClr val="lt2"/>
              </a:buClr>
              <a:buSzPct val="100000"/>
              <a:buFont typeface="Arial"/>
              <a:buChar char="●"/>
            </a:pPr>
            <a:r>
              <a:rPr sz="2400" lang="en"/>
              <a:t>Flat bread cooked on  an iron plate in the fire or inner wall of a clay oven.</a:t>
            </a:r>
          </a:p>
          <a:p>
            <a:pPr rtl="0" lvl="0" indent="-381000" marL="457200">
              <a:spcBef>
                <a:spcPts val="0"/>
              </a:spcBef>
              <a:buClr>
                <a:schemeClr val="lt2"/>
              </a:buClr>
              <a:buSzPct val="100000"/>
              <a:buFont typeface="Arial"/>
              <a:buChar char="●"/>
            </a:pPr>
            <a:r>
              <a:rPr sz="2400" lang="en"/>
              <a:t>Meat is only eaten from animals that are slaughtered according to Islamic law.</a:t>
            </a:r>
          </a:p>
          <a:p>
            <a:pPr rtl="0" lvl="0" indent="-381000" marL="457200">
              <a:spcBef>
                <a:spcPts val="0"/>
              </a:spcBef>
              <a:buClr>
                <a:schemeClr val="lt2"/>
              </a:buClr>
              <a:buSzPct val="100000"/>
              <a:buFont typeface="Arial"/>
              <a:buChar char="●"/>
            </a:pPr>
            <a:r>
              <a:rPr sz="2400" lang="en"/>
              <a:t>A common dish is scrambled eggs prepared with tomatoes and onions.</a:t>
            </a:r>
          </a:p>
          <a:p>
            <a:pPr rtl="0">
              <a:spcBef>
                <a:spcPts val="0"/>
              </a:spcBef>
              <a:buNone/>
            </a:pPr>
            <a:r>
              <a:rPr sz="2400" lang="en"/>
              <a:t>Beverages </a:t>
            </a:r>
          </a:p>
          <a:p>
            <a:pPr rtl="0" lvl="0" indent="-381000" marL="457200">
              <a:spcBef>
                <a:spcPts val="0"/>
              </a:spcBef>
              <a:buClr>
                <a:schemeClr val="lt2"/>
              </a:buClr>
              <a:buSzPct val="100000"/>
              <a:buFont typeface="Arial"/>
              <a:buChar char="●"/>
            </a:pPr>
            <a:r>
              <a:rPr sz="2400" lang="en"/>
              <a:t>The people of Afghanistan drink all day</a:t>
            </a:r>
          </a:p>
          <a:p>
            <a:pPr rtl="0" lvl="0" indent="-381000" marL="457200">
              <a:spcBef>
                <a:spcPts val="0"/>
              </a:spcBef>
              <a:buClr>
                <a:schemeClr val="lt2"/>
              </a:buClr>
              <a:buSzPct val="100000"/>
              <a:buFont typeface="Arial"/>
              <a:buChar char="●"/>
            </a:pPr>
            <a:r>
              <a:rPr sz="2400" lang="en"/>
              <a:t>Water is also a daily drink.</a:t>
            </a:r>
          </a:p>
          <a:p>
            <a:pPr lvl="0" indent="-381000" marL="457200">
              <a:spcBef>
                <a:spcPts val="0"/>
              </a:spcBef>
              <a:buClr>
                <a:schemeClr val="lt2"/>
              </a:buClr>
              <a:buSzPct val="100000"/>
              <a:buFont typeface="Arial"/>
              <a:buChar char="●"/>
            </a:pPr>
            <a:r>
              <a:rPr sz="2400" lang="en"/>
              <a:t>Buttermilk</a:t>
            </a:r>
          </a:p>
        </p:txBody>
      </p:sp>
      <p:pic>
        <p:nvPicPr>
          <p:cNvPr id="120" name="Shape 120"/>
          <p:cNvPicPr preferRelativeResize="0"/>
          <p:nvPr/>
        </p:nvPicPr>
        <p:blipFill>
          <a:blip r:embed="rId3">
            <a:alphaModFix/>
          </a:blip>
          <a:stretch>
            <a:fillRect/>
          </a:stretch>
        </p:blipFill>
        <p:spPr>
          <a:xfrm>
            <a:off y="2180337" x="7261875"/>
            <a:ext cy="2143125" cx="17145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“outsiders”</a:t>
            </a:r>
          </a:p>
        </p:txBody>
      </p:sp>
      <p:sp>
        <p:nvSpPr>
          <p:cNvPr id="126" name="Shape 126"/>
          <p:cNvSpPr txBox="1"/>
          <p:nvPr>
            <p:ph idx="1" type="body"/>
          </p:nvPr>
        </p:nvSpPr>
        <p:spPr>
          <a:xfrm>
            <a:off y="1165950" x="457200"/>
            <a:ext cy="3266999" cx="4159800"/>
          </a:xfrm>
          <a:prstGeom prst="rect">
            <a:avLst/>
          </a:prstGeom>
        </p:spPr>
        <p:txBody>
          <a:bodyPr bIns="91425" rIns="91425" lIns="91425" tIns="91425" anchor="t" anchorCtr="0">
            <a:noAutofit/>
          </a:bodyPr>
          <a:lstStyle/>
          <a:p>
            <a:pPr indent="0" marL="0">
              <a:spcBef>
                <a:spcPts val="0"/>
              </a:spcBef>
              <a:buNone/>
            </a:pPr>
            <a:r>
              <a:rPr sz="1800" lang="en"/>
              <a:t>“outsiders” as they are called to be seen often were killed simply for being different. Aside from similarities to that of african americans you can closely relate them to that of perhaps jews as they were persecuted or even native americans in the arrival of conquistadors. In just over 4 days 170 or more “outsiders” were killed for simply being themselves.</a:t>
            </a:r>
          </a:p>
        </p:txBody>
      </p:sp>
      <p:pic>
        <p:nvPicPr>
          <p:cNvPr id="127" name="Shape 127"/>
          <p:cNvPicPr preferRelativeResize="0"/>
          <p:nvPr/>
        </p:nvPicPr>
        <p:blipFill>
          <a:blip r:embed="rId3">
            <a:alphaModFix/>
          </a:blip>
          <a:stretch>
            <a:fillRect/>
          </a:stretch>
        </p:blipFill>
        <p:spPr>
          <a:xfrm>
            <a:off y="997600" x="5166555"/>
            <a:ext cy="3148300" cx="31483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“Pashtuns”</a:t>
            </a:r>
          </a:p>
        </p:txBody>
      </p:sp>
      <p:sp>
        <p:nvSpPr>
          <p:cNvPr id="133" name="Shape 133"/>
          <p:cNvSpPr txBox="1"/>
          <p:nvPr>
            <p:ph idx="1" type="body"/>
          </p:nvPr>
        </p:nvSpPr>
        <p:spPr>
          <a:xfrm>
            <a:off y="1063375" x="457200"/>
            <a:ext cy="3266999" cx="8229600"/>
          </a:xfrm>
          <a:prstGeom prst="rect">
            <a:avLst/>
          </a:prstGeom>
        </p:spPr>
        <p:txBody>
          <a:bodyPr bIns="91425" rIns="91425" lIns="91425" tIns="91425" anchor="t" anchorCtr="0">
            <a:noAutofit/>
          </a:bodyPr>
          <a:lstStyle/>
          <a:p>
            <a:pPr lvl="0">
              <a:spcBef>
                <a:spcPts val="0"/>
              </a:spcBef>
              <a:buNone/>
            </a:pPr>
            <a:r>
              <a:rPr sz="1800" lang="en"/>
              <a:t>Pashtuns is the largest and most politically powerful ethnic group Afghanistan.The Pashtuns society is composed of tribes and clans which were rarely politically united.The language that the Pashtuns speak is Pashto - indo-european language.The Pashtuns society is not homogenous by religion, they are muslim. Their culture is based on a behavior code that determines social order and responsibilities.It regulates all aspect of Pashtuns life, including tribal affairs and individual behavior.The rules of their society is honor,solidarity,hospitality,mutal support,shame and revenge.The central element is honor, and every pashtuns must defend it. Every man must protect women and land.Women marry only other Pashtuns who belong to their group or to groups that have a higher status in the society.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555928" x="382950"/>
            <a:ext cy="857400" cx="8229600"/>
          </a:xfrm>
          <a:prstGeom prst="rect">
            <a:avLst/>
          </a:prstGeom>
        </p:spPr>
        <p:txBody>
          <a:bodyPr bIns="91425" rIns="91425" lIns="91425" tIns="91425" anchor="ctr" anchorCtr="0">
            <a:noAutofit/>
          </a:bodyPr>
          <a:lstStyle/>
          <a:p>
            <a:pPr rtl="0" lvl="0">
              <a:spcBef>
                <a:spcPts val="0"/>
              </a:spcBef>
              <a:buClr>
                <a:schemeClr val="dk2"/>
              </a:buClr>
              <a:buSzPct val="25000"/>
              <a:buFont typeface="Arial"/>
              <a:buNone/>
            </a:pPr>
            <a:r>
              <a:rPr lang="en"/>
              <a:t> </a:t>
            </a:r>
            <a:r>
              <a:rPr sz="3600" lang="en"/>
              <a:t>What role do tribes play in Afghan culture? Family?</a:t>
            </a:r>
          </a:p>
          <a:p>
            <a:pPr>
              <a:spcBef>
                <a:spcPts val="0"/>
              </a:spcBef>
              <a:buNone/>
            </a:pPr>
            <a:r>
              <a:t/>
            </a:r>
            <a:endParaRPr/>
          </a:p>
        </p:txBody>
      </p:sp>
      <p:sp>
        <p:nvSpPr>
          <p:cNvPr id="65" name="Shape 65"/>
          <p:cNvSpPr txBox="1"/>
          <p:nvPr>
            <p:ph idx="1" type="body"/>
          </p:nvPr>
        </p:nvSpPr>
        <p:spPr>
          <a:xfrm>
            <a:off y="1178925" x="382950"/>
            <a:ext cy="3266999" cx="4208999"/>
          </a:xfrm>
          <a:prstGeom prst="rect">
            <a:avLst/>
          </a:prstGeom>
        </p:spPr>
        <p:txBody>
          <a:bodyPr bIns="91425" rIns="91425" lIns="91425" tIns="91425" anchor="t" anchorCtr="0">
            <a:noAutofit/>
          </a:bodyPr>
          <a:lstStyle/>
          <a:p>
            <a:pPr rtl="0">
              <a:spcBef>
                <a:spcPts val="0"/>
              </a:spcBef>
              <a:buNone/>
            </a:pPr>
            <a:r>
              <a:rPr sz="1800" lang="en"/>
              <a:t>The Pashtun tribes play several important roles in Afghan culture. A few of their responsibilities are,</a:t>
            </a:r>
          </a:p>
          <a:p>
            <a:pPr rtl="0" lvl="0" indent="-342900" marL="457200">
              <a:spcBef>
                <a:spcPts val="0"/>
              </a:spcBef>
              <a:buClr>
                <a:schemeClr val="lt2"/>
              </a:buClr>
              <a:buSzPct val="100000"/>
              <a:buFont typeface="Arial"/>
              <a:buChar char="●"/>
            </a:pPr>
            <a:r>
              <a:rPr sz="1800" lang="en"/>
              <a:t>To provide protection</a:t>
            </a:r>
          </a:p>
          <a:p>
            <a:pPr rtl="0" lvl="0" indent="-342900" marL="457200">
              <a:spcBef>
                <a:spcPts val="0"/>
              </a:spcBef>
              <a:buClr>
                <a:schemeClr val="lt2"/>
              </a:buClr>
              <a:buSzPct val="100000"/>
              <a:buFont typeface="Arial"/>
              <a:buChar char="●"/>
            </a:pPr>
            <a:r>
              <a:rPr sz="1800" lang="en"/>
              <a:t>Financial support </a:t>
            </a:r>
          </a:p>
          <a:p>
            <a:pPr rtl="0" lvl="0" indent="-342900" marL="457200">
              <a:spcBef>
                <a:spcPts val="0"/>
              </a:spcBef>
              <a:buClr>
                <a:schemeClr val="lt2"/>
              </a:buClr>
              <a:buSzPct val="100000"/>
              <a:buFont typeface="Arial"/>
              <a:buChar char="●"/>
            </a:pPr>
            <a:r>
              <a:rPr sz="1800" lang="en"/>
              <a:t>Resolvement </a:t>
            </a:r>
          </a:p>
          <a:p>
            <a:pPr rtl="0" lvl="0" indent="-342900" marL="457200">
              <a:spcBef>
                <a:spcPts val="0"/>
              </a:spcBef>
              <a:buClr>
                <a:schemeClr val="lt2"/>
              </a:buClr>
              <a:buSzPct val="100000"/>
              <a:buFont typeface="Arial"/>
              <a:buChar char="●"/>
            </a:pPr>
            <a:r>
              <a:rPr sz="1800" lang="en"/>
              <a:t>Give punishment to those who have committed crimes, or someone who has broken tribal rules of conduct</a:t>
            </a:r>
          </a:p>
          <a:p>
            <a:pPr rtl="0">
              <a:spcBef>
                <a:spcPts val="0"/>
              </a:spcBef>
              <a:buNone/>
            </a:pPr>
            <a:r>
              <a:t/>
            </a:r>
            <a:endParaRPr sz="1400"/>
          </a:p>
          <a:p>
            <a:pPr rtl="0" lvl="0">
              <a:spcBef>
                <a:spcPts val="0"/>
              </a:spcBef>
              <a:buNone/>
            </a:pPr>
            <a:r>
              <a:t/>
            </a:r>
            <a:endParaRPr sz="1400"/>
          </a:p>
          <a:p>
            <a:pPr rtl="0" lvl="0">
              <a:spcBef>
                <a:spcPts val="0"/>
              </a:spcBef>
              <a:buNone/>
            </a:pPr>
            <a:r>
              <a:t/>
            </a:r>
            <a:endParaRPr sz="1400"/>
          </a:p>
          <a:p>
            <a:pPr rtl="0" lvl="0">
              <a:spcBef>
                <a:spcPts val="0"/>
              </a:spcBef>
              <a:buNone/>
            </a:pPr>
            <a:r>
              <a:t/>
            </a:r>
            <a:endParaRPr sz="1800"/>
          </a:p>
        </p:txBody>
      </p:sp>
      <p:pic>
        <p:nvPicPr>
          <p:cNvPr id="66" name="Shape 66"/>
          <p:cNvPicPr preferRelativeResize="0"/>
          <p:nvPr/>
        </p:nvPicPr>
        <p:blipFill>
          <a:blip r:embed="rId3">
            <a:alphaModFix/>
          </a:blip>
          <a:stretch>
            <a:fillRect/>
          </a:stretch>
        </p:blipFill>
        <p:spPr>
          <a:xfrm>
            <a:off y="1178925" x="4638375"/>
            <a:ext cy="2404544" cx="36029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27178" x="457200"/>
            <a:ext cy="857400" cx="8229600"/>
          </a:xfrm>
          <a:prstGeom prst="rect">
            <a:avLst/>
          </a:prstGeom>
        </p:spPr>
        <p:txBody>
          <a:bodyPr bIns="91425" rIns="91425" lIns="91425" tIns="91425" anchor="ctr" anchorCtr="0">
            <a:noAutofit/>
          </a:bodyPr>
          <a:lstStyle/>
          <a:p>
            <a:pPr>
              <a:spcBef>
                <a:spcPts val="0"/>
              </a:spcBef>
              <a:buNone/>
            </a:pPr>
            <a:r>
              <a:rPr sz="3000" lang="en">
                <a:latin typeface="Arial"/>
                <a:ea typeface="Arial"/>
                <a:cs typeface="Arial"/>
                <a:sym typeface="Arial"/>
              </a:rPr>
              <a:t>On what cultural values does the Pashtunwali code place most importance?			</a:t>
            </a:r>
          </a:p>
        </p:txBody>
      </p:sp>
      <p:sp>
        <p:nvSpPr>
          <p:cNvPr id="72" name="Shape 72"/>
          <p:cNvSpPr txBox="1"/>
          <p:nvPr>
            <p:ph idx="1" type="body"/>
          </p:nvPr>
        </p:nvSpPr>
        <p:spPr>
          <a:xfrm>
            <a:off y="1178925" x="457200"/>
            <a:ext cy="3266999" cx="8229600"/>
          </a:xfrm>
          <a:prstGeom prst="rect">
            <a:avLst/>
          </a:prstGeom>
        </p:spPr>
        <p:txBody>
          <a:bodyPr bIns="91425" rIns="91425" lIns="91425" tIns="91425" anchor="t" anchorCtr="0">
            <a:noAutofit/>
          </a:bodyPr>
          <a:lstStyle/>
          <a:p>
            <a:pPr>
              <a:spcBef>
                <a:spcPts val="0"/>
              </a:spcBef>
              <a:buNone/>
            </a:pPr>
            <a:r>
              <a:rPr lang="en"/>
              <a:t> </a:t>
            </a:r>
          </a:p>
        </p:txBody>
      </p:sp>
      <p:sp>
        <p:nvSpPr>
          <p:cNvPr id="73" name="Shape 73">
            <a:hlinkClick r:id="rId4"/>
          </p:cNvPr>
          <p:cNvSpPr/>
          <p:nvPr/>
        </p:nvSpPr>
        <p:spPr>
          <a:xfrm>
            <a:off y="1178924" x="2202550"/>
            <a:ext cy="3267000" cx="4356000"/>
          </a:xfrm>
          <a:prstGeom prst="rect">
            <a:avLst/>
          </a:prstGeom>
          <a:blipFill>
            <a:blip r:embed="rId5">
              <a:alphaModFix/>
            </a:blip>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sz="3000" lang="en">
                <a:solidFill>
                  <a:schemeClr val="accent2"/>
                </a:solidFill>
                <a:latin typeface="Arial"/>
                <a:ea typeface="Arial"/>
                <a:cs typeface="Arial"/>
                <a:sym typeface="Arial"/>
              </a:rPr>
              <a:t> What is Pashtunwali Code?</a:t>
            </a:r>
          </a:p>
        </p:txBody>
      </p:sp>
      <p:sp>
        <p:nvSpPr>
          <p:cNvPr id="79" name="Shape 79"/>
          <p:cNvSpPr txBox="1"/>
          <p:nvPr>
            <p:ph idx="1" type="body"/>
          </p:nvPr>
        </p:nvSpPr>
        <p:spPr>
          <a:xfrm>
            <a:off y="1200150" x="457200"/>
            <a:ext cy="3266999" cx="8229600"/>
          </a:xfrm>
          <a:prstGeom prst="rect">
            <a:avLst/>
          </a:prstGeom>
        </p:spPr>
        <p:txBody>
          <a:bodyPr bIns="91425" rIns="91425" lIns="91425" tIns="91425" anchor="t" anchorCtr="0">
            <a:noAutofit/>
          </a:bodyPr>
          <a:lstStyle/>
          <a:p>
            <a:pPr>
              <a:spcBef>
                <a:spcPts val="0"/>
              </a:spcBef>
              <a:buNone/>
            </a:pPr>
            <a:r>
              <a:rPr lang="en"/>
              <a:t>It’s basically a set rules/laws that the Pashtun tribes must follow. The code places a huge importance on equality and peace because it creates a stabilized and peaceful culture.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05975" x="457200"/>
            <a:ext cy="451499" cx="8229600"/>
          </a:xfrm>
          <a:prstGeom prst="rect">
            <a:avLst/>
          </a:prstGeom>
        </p:spPr>
        <p:txBody>
          <a:bodyPr bIns="91425" rIns="91425" lIns="91425" tIns="91425" anchor="ctr" anchorCtr="0">
            <a:noAutofit/>
          </a:bodyPr>
          <a:lstStyle/>
          <a:p>
            <a:pPr>
              <a:spcBef>
                <a:spcPts val="0"/>
              </a:spcBef>
              <a:buNone/>
            </a:pPr>
            <a:r>
              <a:rPr sz="3600" lang="en"/>
              <a:t>Three most important codes</a:t>
            </a:r>
            <a:r>
              <a:rPr lang="en"/>
              <a:t>  </a:t>
            </a:r>
          </a:p>
        </p:txBody>
      </p:sp>
      <p:sp>
        <p:nvSpPr>
          <p:cNvPr id="85" name="Shape 85"/>
          <p:cNvSpPr txBox="1"/>
          <p:nvPr>
            <p:ph idx="1" type="body"/>
          </p:nvPr>
        </p:nvSpPr>
        <p:spPr>
          <a:xfrm>
            <a:off y="704950" x="457200"/>
            <a:ext cy="3759899" cx="8229600"/>
          </a:xfrm>
          <a:prstGeom prst="rect">
            <a:avLst/>
          </a:prstGeom>
        </p:spPr>
        <p:txBody>
          <a:bodyPr bIns="91425" rIns="91425" lIns="91425" tIns="91425" anchor="t" anchorCtr="0">
            <a:noAutofit/>
          </a:bodyPr>
          <a:lstStyle/>
          <a:p>
            <a:pPr rtl="0" lvl="0" indent="-381000" marL="457200">
              <a:spcBef>
                <a:spcPts val="0"/>
              </a:spcBef>
              <a:buClr>
                <a:srgbClr val="E9E0C9"/>
              </a:buClr>
              <a:buSzPct val="100000"/>
              <a:buFont typeface="Arial"/>
              <a:buChar char="●"/>
            </a:pPr>
            <a:r>
              <a:rPr sz="2400" lang="en">
                <a:solidFill>
                  <a:srgbClr val="E9E0C9"/>
                </a:solidFill>
                <a:latin typeface="Arial"/>
                <a:ea typeface="Arial"/>
                <a:cs typeface="Arial"/>
                <a:sym typeface="Arial"/>
              </a:rPr>
              <a:t>Melmastia</a:t>
            </a:r>
          </a:p>
          <a:p>
            <a:pPr rtl="0" lvl="1" indent="-342900" marL="914400">
              <a:spcBef>
                <a:spcPts val="0"/>
              </a:spcBef>
              <a:buClr>
                <a:srgbClr val="E9E0C9"/>
              </a:buClr>
              <a:buSzPct val="100000"/>
              <a:buFont typeface="Courier New"/>
              <a:buChar char="o"/>
            </a:pPr>
            <a:r>
              <a:rPr sz="1800" lang="en">
                <a:solidFill>
                  <a:srgbClr val="E9E0C9"/>
                </a:solidFill>
                <a:latin typeface="Arial"/>
                <a:ea typeface="Arial"/>
                <a:cs typeface="Arial"/>
                <a:sym typeface="Arial"/>
              </a:rPr>
              <a:t>Hospitality is one of the Pashtuns finest virtues, they welcome anyone into their home regardless of their past relation with a smile. They then cook their guest one of their finest meals.</a:t>
            </a:r>
          </a:p>
          <a:p>
            <a:pPr rtl="0" lvl="0" indent="-381000" marL="457200">
              <a:spcBef>
                <a:spcPts val="0"/>
              </a:spcBef>
              <a:buClr>
                <a:srgbClr val="E9E0C9"/>
              </a:buClr>
              <a:buSzPct val="100000"/>
              <a:buFont typeface="Arial"/>
              <a:buChar char="●"/>
            </a:pPr>
            <a:r>
              <a:rPr sz="2400" lang="en">
                <a:solidFill>
                  <a:srgbClr val="E9E0C9"/>
                </a:solidFill>
                <a:latin typeface="Arial"/>
                <a:ea typeface="Arial"/>
                <a:cs typeface="Arial"/>
                <a:sym typeface="Arial"/>
              </a:rPr>
              <a:t>Badal </a:t>
            </a:r>
            <a:r>
              <a:rPr sz="1800" lang="en">
                <a:solidFill>
                  <a:srgbClr val="E9E0C9"/>
                </a:solidFill>
                <a:latin typeface="Arial"/>
                <a:ea typeface="Arial"/>
                <a:cs typeface="Arial"/>
                <a:sym typeface="Arial"/>
              </a:rPr>
              <a:t>(Eye For An Eye)</a:t>
            </a:r>
          </a:p>
          <a:p>
            <a:pPr rtl="0" lvl="1" indent="-342900" marL="914400">
              <a:spcBef>
                <a:spcPts val="0"/>
              </a:spcBef>
              <a:buClr>
                <a:srgbClr val="E9E0C9"/>
              </a:buClr>
              <a:buSzPct val="100000"/>
              <a:buFont typeface="Courier New"/>
              <a:buChar char="o"/>
            </a:pPr>
            <a:r>
              <a:rPr sz="1800" lang="en">
                <a:solidFill>
                  <a:srgbClr val="E9E0C9"/>
                </a:solidFill>
                <a:latin typeface="Arial"/>
                <a:ea typeface="Arial"/>
                <a:cs typeface="Arial"/>
                <a:sym typeface="Arial"/>
              </a:rPr>
              <a:t>Self Respect and sensitivity to insult; To have dignity, honor, and refuse to submit to an insult. Insult leads to an insult and murder leads to a murder. </a:t>
            </a:r>
          </a:p>
          <a:p>
            <a:pPr rtl="0" lvl="0" indent="-381000" marL="457200">
              <a:spcBef>
                <a:spcPts val="0"/>
              </a:spcBef>
              <a:buClr>
                <a:srgbClr val="E9E0C9"/>
              </a:buClr>
              <a:buSzPct val="100000"/>
              <a:buFont typeface="Arial"/>
              <a:buChar char="●"/>
            </a:pPr>
            <a:r>
              <a:rPr sz="2400" lang="en">
                <a:solidFill>
                  <a:srgbClr val="E9E0C9"/>
                </a:solidFill>
                <a:latin typeface="Arial"/>
                <a:ea typeface="Arial"/>
                <a:cs typeface="Arial"/>
                <a:sym typeface="Arial"/>
              </a:rPr>
              <a:t>NANEWATEI</a:t>
            </a:r>
          </a:p>
          <a:p>
            <a:pPr rtl="0" lvl="1" indent="-342900" marL="914400">
              <a:spcBef>
                <a:spcPts val="0"/>
              </a:spcBef>
              <a:buClr>
                <a:srgbClr val="E9E0C9"/>
              </a:buClr>
              <a:buSzPct val="100000"/>
              <a:buFont typeface="Courier New"/>
              <a:buChar char="o"/>
            </a:pPr>
            <a:r>
              <a:rPr sz="1800" lang="en">
                <a:solidFill>
                  <a:srgbClr val="E9E0C9"/>
                </a:solidFill>
                <a:latin typeface="Arial"/>
                <a:ea typeface="Arial"/>
                <a:cs typeface="Arial"/>
                <a:sym typeface="Arial"/>
              </a:rPr>
              <a:t>Forgive and forget; To forgive all your enemies so life can continue on peacefully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title"/>
          </p:nvPr>
        </p:nvSpPr>
        <p:spPr>
          <a:xfrm>
            <a:off y="78700" x="457200"/>
            <a:ext cy="1162200" cx="8229600"/>
          </a:xfrm>
          <a:prstGeom prst="rect">
            <a:avLst/>
          </a:prstGeom>
        </p:spPr>
        <p:txBody>
          <a:bodyPr bIns="91425" rIns="91425" lIns="91425" tIns="91425" anchor="ctr" anchorCtr="0">
            <a:noAutofit/>
          </a:bodyPr>
          <a:lstStyle/>
          <a:p>
            <a:pPr>
              <a:spcBef>
                <a:spcPts val="0"/>
              </a:spcBef>
              <a:buNone/>
            </a:pPr>
            <a:r>
              <a:rPr sz="2400" lang="en"/>
              <a:t>What does it mean to be an outsider in Afghan society? Why are people excluded? What does this exclusion look like?									</a:t>
            </a:r>
          </a:p>
        </p:txBody>
      </p:sp>
      <p:sp>
        <p:nvSpPr>
          <p:cNvPr id="91" name="Shape 91"/>
          <p:cNvSpPr txBox="1"/>
          <p:nvPr>
            <p:ph idx="1" type="body"/>
          </p:nvPr>
        </p:nvSpPr>
        <p:spPr>
          <a:xfrm>
            <a:off y="1315050" x="457200"/>
            <a:ext cy="3168600" cx="5642400"/>
          </a:xfrm>
          <a:prstGeom prst="rect">
            <a:avLst/>
          </a:prstGeom>
        </p:spPr>
        <p:txBody>
          <a:bodyPr bIns="91425" rIns="91425" lIns="91425" tIns="91425" anchor="t" anchorCtr="0">
            <a:noAutofit/>
          </a:bodyPr>
          <a:lstStyle/>
          <a:p>
            <a:pPr rtl="0">
              <a:spcBef>
                <a:spcPts val="0"/>
              </a:spcBef>
              <a:buNone/>
            </a:pPr>
            <a:r>
              <a:rPr sz="1800" lang="en"/>
              <a:t>	Taking up about 20% of Afghanistan's population outsiders or Hazaras as the locals call them, are widely discriminated by the Pashtuns and other groups. There are many things that set Hazaras apart from others some of these things are :</a:t>
            </a:r>
          </a:p>
          <a:p>
            <a:pPr rtl="0" lvl="0" indent="-342900" marL="457200">
              <a:spcBef>
                <a:spcPts val="0"/>
              </a:spcBef>
              <a:buClr>
                <a:schemeClr val="lt2"/>
              </a:buClr>
              <a:buSzPct val="100000"/>
              <a:buFont typeface="Georgia"/>
              <a:buChar char="●"/>
            </a:pPr>
            <a:r>
              <a:rPr sz="1800" lang="en"/>
              <a:t>physical traits such as: narrow eyes, flat noses and broad cheeks</a:t>
            </a:r>
          </a:p>
          <a:p>
            <a:pPr rtl="0" lvl="0" indent="-342900" marL="457200">
              <a:spcBef>
                <a:spcPts val="0"/>
              </a:spcBef>
              <a:buClr>
                <a:schemeClr val="lt2"/>
              </a:buClr>
              <a:buSzPct val="100000"/>
              <a:buFont typeface="Georgia"/>
              <a:buChar char="●"/>
            </a:pPr>
            <a:r>
              <a:rPr sz="1800" lang="en"/>
              <a:t>geography: many outsiders are residents of Hazarajat - an isolated region in the heartland of Afghanistan  </a:t>
            </a:r>
          </a:p>
          <a:p>
            <a:pPr rtl="0" lvl="0" indent="-342900" marL="457200">
              <a:spcBef>
                <a:spcPts val="0"/>
              </a:spcBef>
              <a:buClr>
                <a:schemeClr val="lt2"/>
              </a:buClr>
              <a:buSzPct val="100000"/>
              <a:buFont typeface="Georgia"/>
              <a:buChar char="●"/>
            </a:pPr>
            <a:r>
              <a:rPr sz="1800" lang="en"/>
              <a:t>beliefs: Hazaras are primarily muslim </a:t>
            </a:r>
          </a:p>
          <a:p>
            <a:pPr lvl="0">
              <a:spcBef>
                <a:spcPts val="0"/>
              </a:spcBef>
              <a:buNone/>
            </a:pPr>
            <a:r>
              <a:t/>
            </a:r>
            <a:endParaRPr sz="1800"/>
          </a:p>
        </p:txBody>
      </p:sp>
      <p:pic>
        <p:nvPicPr>
          <p:cNvPr id="92" name="Shape 92"/>
          <p:cNvPicPr preferRelativeResize="0"/>
          <p:nvPr/>
        </p:nvPicPr>
        <p:blipFill>
          <a:blip r:embed="rId3">
            <a:alphaModFix/>
          </a:blip>
          <a:stretch>
            <a:fillRect/>
          </a:stretch>
        </p:blipFill>
        <p:spPr>
          <a:xfrm>
            <a:off y="1521425" x="6389525"/>
            <a:ext cy="2962224" cx="24971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Exclusion</a:t>
            </a:r>
          </a:p>
        </p:txBody>
      </p:sp>
      <p:sp>
        <p:nvSpPr>
          <p:cNvPr id="98" name="Shape 98"/>
          <p:cNvSpPr txBox="1"/>
          <p:nvPr>
            <p:ph idx="1" type="body"/>
          </p:nvPr>
        </p:nvSpPr>
        <p:spPr>
          <a:xfrm>
            <a:off y="1200150" x="457200"/>
            <a:ext cy="3266999" cx="8229600"/>
          </a:xfrm>
          <a:prstGeom prst="rect">
            <a:avLst/>
          </a:prstGeom>
        </p:spPr>
        <p:txBody>
          <a:bodyPr bIns="91425" rIns="91425" lIns="91425" tIns="91425" anchor="t" anchorCtr="0">
            <a:noAutofit/>
          </a:bodyPr>
          <a:lstStyle/>
          <a:p>
            <a:pPr>
              <a:spcBef>
                <a:spcPts val="0"/>
              </a:spcBef>
              <a:buNone/>
            </a:pPr>
            <a:r>
              <a:rPr sz="1800" lang="en"/>
              <a:t>people in afghan society are simply excluded because of their lineage or being descendants of mabe what’s considered dirty blood. The story goes that genghis khan had invaded the land and upon death the new ruler did not rule all too well. The soldiers of genghis khan being mongols descended on its people and raped and married people of that land. Their children being the ones we see today who have what can be defined as pretty similar traits of that of mongols.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216578" x="457200"/>
            <a:ext cy="857400" cx="8229600"/>
          </a:xfrm>
          <a:prstGeom prst="rect">
            <a:avLst/>
          </a:prstGeom>
        </p:spPr>
        <p:txBody>
          <a:bodyPr bIns="91425" rIns="91425" lIns="91425" tIns="91425" anchor="ctr" anchorCtr="0">
            <a:noAutofit/>
          </a:bodyPr>
          <a:lstStyle/>
          <a:p>
            <a:pPr rtl="0" lvl="0">
              <a:spcBef>
                <a:spcPts val="0"/>
              </a:spcBef>
              <a:buClr>
                <a:schemeClr val="dk2"/>
              </a:buClr>
              <a:buFont typeface="Arial"/>
              <a:buNone/>
            </a:pPr>
            <a:r>
              <a:t/>
            </a:r>
            <a:endParaRPr sz="1200">
              <a:solidFill>
                <a:srgbClr val="FFA711"/>
              </a:solidFill>
              <a:latin typeface="Arial"/>
              <a:ea typeface="Arial"/>
              <a:cs typeface="Arial"/>
              <a:sym typeface="Arial"/>
            </a:endParaRPr>
          </a:p>
          <a:p>
            <a:pPr>
              <a:spcBef>
                <a:spcPts val="0"/>
              </a:spcBef>
              <a:buNone/>
            </a:pPr>
            <a:r>
              <a:rPr sz="3000" lang="en">
                <a:latin typeface="Arial"/>
                <a:ea typeface="Arial"/>
                <a:cs typeface="Arial"/>
                <a:sym typeface="Arial"/>
              </a:rPr>
              <a:t>How is treatment of Afghan “outsiders” similar/different to other cultures’ history of oppression?</a:t>
            </a:r>
          </a:p>
        </p:txBody>
      </p:sp>
      <p:sp>
        <p:nvSpPr>
          <p:cNvPr id="104" name="Shape 104"/>
          <p:cNvSpPr txBox="1"/>
          <p:nvPr>
            <p:ph idx="1" type="body"/>
          </p:nvPr>
        </p:nvSpPr>
        <p:spPr>
          <a:xfrm>
            <a:off y="1499850" x="389875"/>
            <a:ext cy="3088500" cx="3999599"/>
          </a:xfrm>
          <a:prstGeom prst="rect">
            <a:avLst/>
          </a:prstGeom>
        </p:spPr>
        <p:txBody>
          <a:bodyPr bIns="91425" rIns="91425" lIns="91425" tIns="91425" anchor="t" anchorCtr="0">
            <a:noAutofit/>
          </a:bodyPr>
          <a:lstStyle/>
          <a:p>
            <a:pPr>
              <a:spcBef>
                <a:spcPts val="0"/>
              </a:spcBef>
              <a:buNone/>
            </a:pPr>
            <a:r>
              <a:rPr sz="1800" lang="en"/>
              <a:t>	The treatment of outsiders or hazaras in Afghanistan can be compared to the treatment  of african americans in our nation’s history. For example,  back then african americans got lower wages and the “unwanted” jobs just like Hazaras nowadays. Both groups of people also suffered from segregation, less rights and overall discrimination . </a:t>
            </a:r>
          </a:p>
        </p:txBody>
      </p:sp>
      <p:pic>
        <p:nvPicPr>
          <p:cNvPr id="105" name="Shape 105"/>
          <p:cNvPicPr preferRelativeResize="0"/>
          <p:nvPr/>
        </p:nvPicPr>
        <p:blipFill>
          <a:blip r:embed="rId3">
            <a:alphaModFix/>
          </a:blip>
          <a:stretch>
            <a:fillRect/>
          </a:stretch>
        </p:blipFill>
        <p:spPr>
          <a:xfrm>
            <a:off y="1141300" x="4980425"/>
            <a:ext cy="1807450" cx="3542700"/>
          </a:xfrm>
          <a:prstGeom prst="rect">
            <a:avLst/>
          </a:prstGeom>
          <a:noFill/>
          <a:ln>
            <a:noFill/>
          </a:ln>
        </p:spPr>
      </p:pic>
      <p:pic>
        <p:nvPicPr>
          <p:cNvPr id="106" name="Shape 106"/>
          <p:cNvPicPr preferRelativeResize="0"/>
          <p:nvPr/>
        </p:nvPicPr>
        <p:blipFill>
          <a:blip r:embed="rId4">
            <a:alphaModFix/>
          </a:blip>
          <a:stretch>
            <a:fillRect/>
          </a:stretch>
        </p:blipFill>
        <p:spPr>
          <a:xfrm>
            <a:off y="3016075" x="5098175"/>
            <a:ext cy="1558699" cx="33071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205975" x="457200"/>
            <a:ext cy="771600" cx="8618400"/>
          </a:xfrm>
          <a:prstGeom prst="rect">
            <a:avLst/>
          </a:prstGeom>
        </p:spPr>
        <p:txBody>
          <a:bodyPr bIns="91425" rIns="91425" lIns="91425" tIns="91425" anchor="ctr" anchorCtr="0">
            <a:noAutofit/>
          </a:bodyPr>
          <a:lstStyle/>
          <a:p>
            <a:pPr>
              <a:spcBef>
                <a:spcPts val="0"/>
              </a:spcBef>
              <a:buNone/>
            </a:pPr>
            <a:r>
              <a:rPr lang="en"/>
              <a:t>																																						Geography of Afghanistan 																																		</a:t>
            </a:r>
          </a:p>
        </p:txBody>
      </p:sp>
      <p:sp>
        <p:nvSpPr>
          <p:cNvPr id="112" name="Shape 112"/>
          <p:cNvSpPr txBox="1"/>
          <p:nvPr>
            <p:ph idx="1" type="body"/>
          </p:nvPr>
        </p:nvSpPr>
        <p:spPr>
          <a:xfrm>
            <a:off y="938250" x="457200"/>
            <a:ext cy="3266999" cx="8229600"/>
          </a:xfrm>
          <a:prstGeom prst="rect">
            <a:avLst/>
          </a:prstGeom>
        </p:spPr>
        <p:txBody>
          <a:bodyPr bIns="91425" rIns="91425" lIns="91425" tIns="91425" anchor="t" anchorCtr="0">
            <a:noAutofit/>
          </a:bodyPr>
          <a:lstStyle/>
          <a:p>
            <a:pPr rtl="0">
              <a:spcBef>
                <a:spcPts val="0"/>
              </a:spcBef>
              <a:buNone/>
            </a:pPr>
            <a:r>
              <a:rPr lang="en"/>
              <a:t>	</a:t>
            </a:r>
            <a:r>
              <a:rPr sz="2400" lang="en"/>
              <a:t>Afghanistan is a landlocked asian country of  251,825 square miles, bordered by Pakistan.</a:t>
            </a:r>
          </a:p>
          <a:p>
            <a:pPr rtl="0" lvl="0" indent="-381000" marL="457200">
              <a:spcBef>
                <a:spcPts val="0"/>
              </a:spcBef>
              <a:buClr>
                <a:schemeClr val="lt2"/>
              </a:buClr>
              <a:buSzPct val="100000"/>
              <a:buFont typeface="Arial"/>
              <a:buChar char="●"/>
            </a:pPr>
            <a:r>
              <a:rPr sz="2400" lang="en"/>
              <a:t>the land  is mixed of high lands, plains and foothills.</a:t>
            </a:r>
          </a:p>
          <a:p>
            <a:pPr lvl="0" indent="-381000" marL="457200">
              <a:spcBef>
                <a:spcPts val="0"/>
              </a:spcBef>
              <a:buClr>
                <a:schemeClr val="lt2"/>
              </a:buClr>
              <a:buSzPct val="100000"/>
              <a:buFont typeface="Arial"/>
              <a:buChar char="●"/>
            </a:pPr>
            <a:r>
              <a:rPr sz="2400" lang="en"/>
              <a:t>The climate is dry and hot, while the winters are cold with heavy snow fall.</a:t>
            </a:r>
          </a:p>
        </p:txBody>
      </p:sp>
      <p:pic>
        <p:nvPicPr>
          <p:cNvPr id="113" name="Shape 113"/>
          <p:cNvPicPr preferRelativeResize="0"/>
          <p:nvPr/>
        </p:nvPicPr>
        <p:blipFill>
          <a:blip r:embed="rId3">
            <a:alphaModFix/>
          </a:blip>
          <a:stretch>
            <a:fillRect/>
          </a:stretch>
        </p:blipFill>
        <p:spPr>
          <a:xfrm>
            <a:off y="2696625" x="4051175"/>
            <a:ext cy="1851749" cx="337997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