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0" x="4724400"/>
            <a:ext cy="5140547" cx="3012140"/>
          </a:xfrm>
          <a:custGeom>
            <a:pathLst>
              <a:path w="3012141" extrusionOk="0" h="6854064">
                <a:moveTo>
                  <a:pt y="0" x="2623817"/>
                </a:moveTo>
                <a:lnTo>
                  <a:pt y="608783" x="2791741"/>
                </a:lnTo>
                <a:lnTo>
                  <a:pt y="1301537" x="1826176"/>
                </a:lnTo>
                <a:lnTo>
                  <a:pt y="2466623" x="2130539"/>
                </a:lnTo>
                <a:lnTo>
                  <a:pt y="3190866" x="1175470"/>
                </a:lnTo>
                <a:lnTo>
                  <a:pt y="4355952" x="1469337"/>
                </a:lnTo>
                <a:lnTo>
                  <a:pt y="5080194" x="493277"/>
                </a:lnTo>
                <a:lnTo>
                  <a:pt y="6255776" x="808135"/>
                </a:lnTo>
                <a:lnTo>
                  <a:pt y="6854064" x="0"/>
                </a:lnTo>
                <a:lnTo>
                  <a:pt y="6854064" x="388325"/>
                </a:lnTo>
                <a:lnTo>
                  <a:pt y="6308258" x="1007545"/>
                </a:lnTo>
                <a:lnTo>
                  <a:pt y="5122179" x="713678"/>
                </a:lnTo>
                <a:lnTo>
                  <a:pt y="4408433" x="1679242"/>
                </a:lnTo>
                <a:lnTo>
                  <a:pt y="3232851" x="1364384"/>
                </a:lnTo>
                <a:lnTo>
                  <a:pt y="2498112" x="2361435"/>
                </a:lnTo>
                <a:lnTo>
                  <a:pt y="1343522" x="2015091"/>
                </a:lnTo>
                <a:lnTo>
                  <a:pt y="608783" x="3012141"/>
                </a:lnTo>
                <a:lnTo>
                  <a:pt y="0" x="2833722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y="0" x="4571999"/>
            <a:ext cy="5143499" cx="4546600"/>
            <a:chOff y="0" x="1447"/>
            <a:chExt cy="4319" cx="2863"/>
          </a:xfrm>
        </p:grpSpPr>
        <p:sp>
          <p:nvSpPr>
            <p:cNvPr id="11" name="Shape 11"/>
            <p:cNvSpPr/>
            <p:nvPr/>
          </p:nvSpPr>
          <p:spPr>
            <a:xfrm>
              <a:off y="0" x="1447"/>
              <a:ext cy="4319" cx="1885"/>
            </a:xfrm>
            <a:custGeom>
              <a:pathLst>
                <a:path w="1886" extrusionOk="0" h="4320">
                  <a:moveTo>
                    <a:pt y="0" x="1719"/>
                  </a:moveTo>
                  <a:lnTo>
                    <a:pt y="357" x="1813"/>
                  </a:lnTo>
                  <a:lnTo>
                    <a:pt y="805" x="1194"/>
                  </a:lnTo>
                  <a:lnTo>
                    <a:pt y="1544" x="1393"/>
                  </a:lnTo>
                  <a:lnTo>
                    <a:pt y="1991" x="777"/>
                  </a:lnTo>
                  <a:lnTo>
                    <a:pt y="2734" x="972"/>
                  </a:lnTo>
                  <a:lnTo>
                    <a:pt y="3178" x="355"/>
                  </a:lnTo>
                  <a:lnTo>
                    <a:pt y="3921" x="554"/>
                  </a:lnTo>
                  <a:lnTo>
                    <a:pt y="4320" x="0"/>
                  </a:lnTo>
                  <a:lnTo>
                    <a:pt y="4320" x="109"/>
                  </a:lnTo>
                  <a:lnTo>
                    <a:pt y="3948" x="623"/>
                  </a:lnTo>
                  <a:lnTo>
                    <a:pt y="3205" x="430"/>
                  </a:lnTo>
                  <a:lnTo>
                    <a:pt y="2761" x="1045"/>
                  </a:lnTo>
                  <a:lnTo>
                    <a:pt y="2018" x="850"/>
                  </a:lnTo>
                  <a:lnTo>
                    <a:pt y="1572" x="1468"/>
                  </a:lnTo>
                  <a:lnTo>
                    <a:pt y="830" x="1271"/>
                  </a:lnTo>
                  <a:lnTo>
                    <a:pt y="386" x="1886"/>
                  </a:lnTo>
                  <a:lnTo>
                    <a:pt y="0" x="1788"/>
                  </a:lnTo>
                  <a:lnTo>
                    <a:pt y="0" x="1719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0" x="1559"/>
              <a:ext cy="4319" cx="1978"/>
            </a:xfrm>
            <a:custGeom>
              <a:pathLst>
                <a:path w="1979" extrusionOk="0" h="4320">
                  <a:moveTo>
                    <a:pt y="0" x="1673"/>
                  </a:moveTo>
                  <a:lnTo>
                    <a:pt y="382" x="1777"/>
                  </a:lnTo>
                  <a:lnTo>
                    <a:pt y="830" x="1160"/>
                  </a:lnTo>
                  <a:lnTo>
                    <a:pt y="1570" x="1357"/>
                  </a:lnTo>
                  <a:lnTo>
                    <a:pt y="2016" x="743"/>
                  </a:lnTo>
                  <a:lnTo>
                    <a:pt y="2759" x="936"/>
                  </a:lnTo>
                  <a:lnTo>
                    <a:pt y="3204" x="319"/>
                  </a:lnTo>
                  <a:lnTo>
                    <a:pt y="3947" x="517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025" x="717"/>
                  </a:lnTo>
                  <a:lnTo>
                    <a:pt y="3280" x="521"/>
                  </a:lnTo>
                  <a:lnTo>
                    <a:pt y="2836" x="1136"/>
                  </a:lnTo>
                  <a:lnTo>
                    <a:pt y="2093" x="941"/>
                  </a:lnTo>
                  <a:lnTo>
                    <a:pt y="1648" x="1559"/>
                  </a:lnTo>
                  <a:lnTo>
                    <a:pt y="905" x="1362"/>
                  </a:lnTo>
                  <a:lnTo>
                    <a:pt y="461" x="1979"/>
                  </a:lnTo>
                  <a:lnTo>
                    <a:pt y="0" x="1859"/>
                  </a:lnTo>
                  <a:lnTo>
                    <a:pt y="0" x="1673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0" x="2090"/>
              <a:ext cy="4319" cx="1805"/>
            </a:xfrm>
            <a:custGeom>
              <a:pathLst>
                <a:path w="1806" extrusionOk="0" h="4320">
                  <a:moveTo>
                    <a:pt y="0" x="1462"/>
                  </a:moveTo>
                  <a:lnTo>
                    <a:pt y="510" x="1604"/>
                  </a:lnTo>
                  <a:lnTo>
                    <a:pt y="958" x="987"/>
                  </a:lnTo>
                  <a:lnTo>
                    <a:pt y="1696" x="1183"/>
                  </a:lnTo>
                  <a:lnTo>
                    <a:pt y="2142" x="570"/>
                  </a:lnTo>
                  <a:lnTo>
                    <a:pt y="2885" x="764"/>
                  </a:lnTo>
                  <a:lnTo>
                    <a:pt y="3329" x="147"/>
                  </a:lnTo>
                  <a:lnTo>
                    <a:pt y="4072" x="344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151" x="544"/>
                  </a:lnTo>
                  <a:lnTo>
                    <a:pt y="3406" x="349"/>
                  </a:lnTo>
                  <a:lnTo>
                    <a:pt y="2961" x="965"/>
                  </a:lnTo>
                  <a:lnTo>
                    <a:pt y="2220" x="768"/>
                  </a:lnTo>
                  <a:lnTo>
                    <a:pt y="1776" x="1385"/>
                  </a:lnTo>
                  <a:lnTo>
                    <a:pt y="1031" x="1189"/>
                  </a:lnTo>
                  <a:lnTo>
                    <a:pt y="586" x="1806"/>
                  </a:lnTo>
                  <a:lnTo>
                    <a:pt y="0" x="1647"/>
                  </a:lnTo>
                  <a:lnTo>
                    <a:pt y="0" x="1462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2463"/>
              <a:ext cy="4319" cx="1847"/>
            </a:xfrm>
            <a:custGeom>
              <a:pathLst>
                <a:path w="1848" extrusionOk="0" h="4320">
                  <a:moveTo>
                    <a:pt y="0" x="1311"/>
                  </a:moveTo>
                  <a:lnTo>
                    <a:pt y="606" x="1475"/>
                  </a:lnTo>
                  <a:lnTo>
                    <a:pt y="1055" x="856"/>
                  </a:lnTo>
                  <a:lnTo>
                    <a:pt y="1794" x="1054"/>
                  </a:lnTo>
                  <a:lnTo>
                    <a:pt y="2240" x="439"/>
                  </a:lnTo>
                  <a:lnTo>
                    <a:pt y="2981" x="634"/>
                  </a:lnTo>
                  <a:lnTo>
                    <a:pt y="3428" x="16"/>
                  </a:lnTo>
                  <a:lnTo>
                    <a:pt y="4169" x="215"/>
                  </a:lnTo>
                  <a:lnTo>
                    <a:pt y="4320" x="0"/>
                  </a:lnTo>
                  <a:lnTo>
                    <a:pt y="4320" x="570"/>
                  </a:lnTo>
                  <a:lnTo>
                    <a:pt y="4304" x="584"/>
                  </a:lnTo>
                  <a:lnTo>
                    <a:pt y="3570" x="391"/>
                  </a:lnTo>
                  <a:lnTo>
                    <a:pt y="3118" x="1005"/>
                  </a:lnTo>
                  <a:lnTo>
                    <a:pt y="2380" x="810"/>
                  </a:lnTo>
                  <a:lnTo>
                    <a:pt y="1936" x="1422"/>
                  </a:lnTo>
                  <a:lnTo>
                    <a:pt y="1193" x="1229"/>
                  </a:lnTo>
                  <a:lnTo>
                    <a:pt y="743" x="1848"/>
                  </a:lnTo>
                  <a:lnTo>
                    <a:pt y="0" x="1650"/>
                  </a:lnTo>
                  <a:lnTo>
                    <a:pt y="0" x="1311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746438" x="6858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1986416" x="685800"/>
            <a:ext cy="772800" cx="52587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1" name="Shape 31"/>
          <p:cNvSpPr/>
          <p:nvPr/>
        </p:nvSpPr>
        <p:spPr>
          <a:xfrm rot="10800000">
            <a:off y="0" x="7938258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y="-1807795" x="1807794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1753577" x="0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abcnews.go.com/International/video?id=3026021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y="178813" x="6047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Daily Life </a:t>
            </a:r>
          </a:p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y="1441675" x="356525"/>
            <a:ext cy="585299" cx="6374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Dress/Food/Recreation/Economy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y="2279100" x="939925"/>
            <a:ext cy="585299" cx="422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Andrew Zavala, Carlos Arroyo, Valeria Sanchez, Kaylah Morales, Candy Corrales, and Arely Lopez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y="746438" x="6858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 TO WEEBLY WEBSITE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y="1986416" x="685800"/>
            <a:ext cy="772800" cx="525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3000" lang="en">
                <a:solidFill>
                  <a:schemeClr val="dk2"/>
                </a:solidFill>
              </a:rPr>
              <a:t>Dress code laws since the Taliban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06337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Men: commonly  wear long trousers to the knee which is tied at the waiste with shoes called chaplay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Woman: often wear long trousers and a cloth over there head to cover there face.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Afghan food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16637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en"/>
              <a:t>Afghans prefer cuisine which is neither spicy or hot. </a:t>
            </a:r>
          </a:p>
          <a:p>
            <a:pPr rtl="0" lvl="0" indent="-3937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en"/>
              <a:t>Qabli pulao is the  most popular dish in Afghanistan. The dish contains steamed rice, chops of raisins and carrot, and usually served with lamb.</a:t>
            </a:r>
          </a:p>
          <a:p>
            <a:pPr rtl="0" lvl="0" indent="-3937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en"/>
              <a:t>Kababs is one of afghans favorites.the dish contains lamb chops, ribs, and  kofta (ground beef).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 of Pashtun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136800" x="594500"/>
            <a:ext cy="3725699" cx="82296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6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 lvl="0" indent="-304800" marL="457200">
              <a:lnSpc>
                <a:spcPct val="16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200" lang="en">
                <a:solidFill>
                  <a:srgbClr val="000000"/>
                </a:solidFill>
                <a:latin typeface="Syncopate"/>
                <a:ea typeface="Syncopate"/>
                <a:cs typeface="Syncopate"/>
                <a:sym typeface="Syncopate"/>
              </a:rPr>
              <a:t>0Pathans are  people who live in southeastern Afghanistan and the northwestern province of Pakistan. </a:t>
            </a:r>
          </a:p>
          <a:p>
            <a:pPr rtl="0" lvl="0" indent="-304800" marL="457200">
              <a:lnSpc>
                <a:spcPct val="16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200" lang="en">
                <a:solidFill>
                  <a:srgbClr val="000000"/>
                </a:solidFill>
                <a:latin typeface="Syncopate"/>
                <a:ea typeface="Syncopate"/>
                <a:cs typeface="Syncopate"/>
                <a:sym typeface="Syncopate"/>
              </a:rPr>
              <a:t>Khurasan and the Indian subcontinent, at the crossroads of great civilizations.</a:t>
            </a:r>
          </a:p>
          <a:p>
            <a:pPr rtl="0" lvl="0" indent="-304800" marL="457200">
              <a:lnSpc>
                <a:spcPct val="16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200" lang="en">
                <a:solidFill>
                  <a:srgbClr val="000000"/>
                </a:solidFill>
                <a:latin typeface="Syncopate"/>
                <a:ea typeface="Syncopate"/>
                <a:cs typeface="Syncopate"/>
                <a:sym typeface="Syncopate"/>
              </a:rPr>
              <a:t> Pashtun is the language of the Pashtun and one of the two official languages of Afghanistan.</a:t>
            </a:r>
          </a:p>
          <a:p>
            <a:pPr rtl="0" lvl="0" indent="-304800" marL="457200">
              <a:lnSpc>
                <a:spcPct val="16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200" lang="en">
                <a:solidFill>
                  <a:srgbClr val="000000"/>
                </a:solidFill>
                <a:latin typeface="Syncopate"/>
                <a:ea typeface="Syncopate"/>
                <a:cs typeface="Syncopate"/>
                <a:sym typeface="Syncopate"/>
              </a:rPr>
              <a:t>pashtun practices islam</a:t>
            </a:r>
          </a:p>
          <a:p>
            <a:pPr rtl="0" lvl="0" indent="-304800" marL="457200">
              <a:lnSpc>
                <a:spcPct val="165000"/>
              </a:lnSpc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z="1200">
              <a:solidFill>
                <a:srgbClr val="000000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rtl="0" lvl="0">
              <a:lnSpc>
                <a:spcPct val="16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200">
              <a:solidFill>
                <a:srgbClr val="D5D9E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 lvl="0" indent="-228600" marL="457200">
              <a:lnSpc>
                <a:spcPct val="165000"/>
              </a:lnSpc>
              <a:spcBef>
                <a:spcPts val="0"/>
              </a:spcBef>
              <a:buClr>
                <a:srgbClr val="000000"/>
              </a:buClr>
              <a:buFont typeface="Georgia"/>
              <a:buNone/>
            </a:pPr>
            <a:r>
              <a:t/>
            </a:r>
            <a:endParaRPr sz="1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6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6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Turban Tying and Kite Running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189575" x="35157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http://abcnews.go.com/International/video?id=3026021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Economic Overview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048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2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Agriculture is the main occupation, although less than 10% of the land is cultivated; a large percentage of the arable land was damaged by warfare during the 1980s and 90s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Fighting the Opium Wars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en"/>
              <a:t>The chief police Kintuz is against making poppies.</a:t>
            </a:r>
          </a:p>
          <a:p>
            <a:pPr rtl="0" lvl="0" indent="-3937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en"/>
              <a:t>Eradication efforts have forced poppy farmers to into the margins of the countryside</a:t>
            </a:r>
          </a:p>
          <a:p>
            <a:pPr rtl="0" lvl="0" indent="-3937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en"/>
              <a:t>Khalid had to come up with a new strategy to keep his poppies </a:t>
            </a:r>
          </a:p>
          <a:p>
            <a:pPr lvl="0" indent="-3937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en"/>
              <a:t>This doesn’t allow him to help feed his family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500" lang="en"/>
              <a:t>What does an Afghan citizen’s clothing choices suggest about their position in the culture?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clothing specificly wedding dresses are based on their culture primarily because certain cultures forbid white dresses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