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7.xml" Type="http://schemas.openxmlformats.org/officeDocument/2006/relationships/slide" Id="rId12"/><Relationship Target="presProps.xml" Type="http://schemas.openxmlformats.org/officeDocument/2006/relationships/presProps" Id="rId2"/><Relationship Target="theme/theme2.xml" Type="http://schemas.openxmlformats.org/officeDocument/2006/relationships/theme" Id="rId1"/><Relationship Target="slides/slide5.xml" Type="http://schemas.openxmlformats.org/officeDocument/2006/relationships/slide" Id="rId10"/><Relationship Target="slideMasters/slideMaster1.xml" Type="http://schemas.openxmlformats.org/officeDocument/2006/relationships/slideMaster" Id="rId4"/><Relationship Target="slides/slide6.xml" Type="http://schemas.openxmlformats.org/officeDocument/2006/relationships/slide" Id="rId11"/><Relationship Target="tableStyles.xml" Type="http://schemas.openxmlformats.org/officeDocument/2006/relationships/tableStyles" Id="rId3"/><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 name="Shape 25"/>
        <p:cNvGrpSpPr/>
        <p:nvPr/>
      </p:nvGrpSpPr>
      <p:grpSpPr>
        <a:xfrm>
          <a:off y="0" x="0"/>
          <a:ext cy="0" cx="0"/>
          <a:chOff y="0" x="0"/>
          <a:chExt cy="0" cx="0"/>
        </a:xfrm>
      </p:grpSpPr>
      <p:sp>
        <p:nvSpPr>
          <p:cNvPr id="26" name="Shape 2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7" name="Shape 2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 name="Shape 32"/>
        <p:cNvGrpSpPr/>
        <p:nvPr/>
      </p:nvGrpSpPr>
      <p:grpSpPr>
        <a:xfrm>
          <a:off y="0" x="0"/>
          <a:ext cy="0" cx="0"/>
          <a:chOff y="0" x="0"/>
          <a:chExt cy="0" cx="0"/>
        </a:xfrm>
      </p:grpSpPr>
      <p:sp>
        <p:nvSpPr>
          <p:cNvPr id="33" name="Shape 3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4" name="Shape 3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n"/>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 name="Shape 39"/>
        <p:cNvGrpSpPr/>
        <p:nvPr/>
      </p:nvGrpSpPr>
      <p:grpSpPr>
        <a:xfrm>
          <a:off y="0" x="0"/>
          <a:ext cy="0" cx="0"/>
          <a:chOff y="0" x="0"/>
          <a:chExt cy="0" cx="0"/>
        </a:xfrm>
      </p:grpSpPr>
      <p:sp>
        <p:nvSpPr>
          <p:cNvPr id="40" name="Shape 4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1" name="Shape 4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 name="Shape 47"/>
        <p:cNvGrpSpPr/>
        <p:nvPr/>
      </p:nvGrpSpPr>
      <p:grpSpPr>
        <a:xfrm>
          <a:off y="0" x="0"/>
          <a:ext cy="0" cx="0"/>
          <a:chOff y="0" x="0"/>
          <a:chExt cy="0" cx="0"/>
        </a:xfrm>
      </p:grpSpPr>
      <p:sp>
        <p:nvSpPr>
          <p:cNvPr id="48" name="Shape 4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9" name="Shape 4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6" name="Shape 56"/>
        <p:cNvGrpSpPr/>
        <p:nvPr/>
      </p:nvGrpSpPr>
      <p:grpSpPr>
        <a:xfrm>
          <a:off y="0" x="0"/>
          <a:ext cy="0" cx="0"/>
          <a:chOff y="0" x="0"/>
          <a:chExt cy="0" cx="0"/>
        </a:xfrm>
      </p:grpSpPr>
      <p:sp>
        <p:nvSpPr>
          <p:cNvPr id="57" name="Shape 5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8" name="Shape 5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3" name="Shape 63"/>
        <p:cNvGrpSpPr/>
        <p:nvPr/>
      </p:nvGrpSpPr>
      <p:grpSpPr>
        <a:xfrm>
          <a:off y="0" x="0"/>
          <a:ext cy="0" cx="0"/>
          <a:chOff y="0" x="0"/>
          <a:chExt cy="0" cx="0"/>
        </a:xfrm>
      </p:grpSpPr>
      <p:sp>
        <p:nvSpPr>
          <p:cNvPr id="64" name="Shape 6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5" name="Shape 6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0" name="Shape 70"/>
        <p:cNvGrpSpPr/>
        <p:nvPr/>
      </p:nvGrpSpPr>
      <p:grpSpPr>
        <a:xfrm>
          <a:off y="0" x="0"/>
          <a:ext cy="0" cx="0"/>
          <a:chOff y="0" x="0"/>
          <a:chExt cy="0" cx="0"/>
        </a:xfrm>
      </p:grpSpPr>
      <p:sp>
        <p:nvSpPr>
          <p:cNvPr id="71" name="Shape 7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2" name="Shape 7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1583342" x="685800"/>
            <a:ext cy="1159856"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9" name="Shape 9"/>
          <p:cNvSpPr txBox="1"/>
          <p:nvPr>
            <p:ph idx="1" type="subTitle"/>
          </p:nvPr>
        </p:nvSpPr>
        <p:spPr>
          <a:xfrm>
            <a:off y="2840053" x="685800"/>
            <a:ext cy="784737"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y="1200150" x="457200"/>
            <a:ext cy="372568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y="1200150" x="457200"/>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y="1200150" x="4692273"/>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4406309" x="457200"/>
            <a:ext cy="519520" cx="8229600"/>
          </a:xfrm>
          <a:prstGeom prst="rect">
            <a:avLst/>
          </a:prstGeom>
        </p:spPr>
        <p:txBody>
          <a:bodyPr bIns="91425" rIns="91425" lIns="91425" tIns="91425" anchor="t" anchorCtr="0"/>
          <a:lstStyle>
            <a:lvl1pPr algn="ctr">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250" cx="8229600"/>
          </a:xfrm>
          <a:prstGeom prst="rect">
            <a:avLst/>
          </a:prstGeom>
          <a:noFill/>
          <a:ln>
            <a:noFill/>
          </a:ln>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200150" x="457200"/>
            <a:ext cy="3725680" cx="8229600"/>
          </a:xfrm>
          <a:prstGeom prst="rect">
            <a:avLst/>
          </a:prstGeom>
          <a:noFill/>
          <a:ln>
            <a:noFill/>
          </a:ln>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6.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4"/><Relationship Target="../media/image05.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4"/><Relationship Target="../media/image03.jpg" Type="http://schemas.openxmlformats.org/officeDocument/2006/relationships/image" Id="rId3"/><Relationship Target="../media/image01.jpg" Type="http://schemas.openxmlformats.org/officeDocument/2006/relationships/image" Id="rId5"/></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0.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 name="Shape 22"/>
        <p:cNvGrpSpPr/>
        <p:nvPr/>
      </p:nvGrpSpPr>
      <p:grpSpPr>
        <a:xfrm>
          <a:off y="0" x="0"/>
          <a:ext cy="0" cx="0"/>
          <a:chOff y="0" x="0"/>
          <a:chExt cy="0" cx="0"/>
        </a:xfrm>
      </p:grpSpPr>
      <p:sp>
        <p:nvSpPr>
          <p:cNvPr id="23" name="Shape 23"/>
          <p:cNvSpPr txBox="1"/>
          <p:nvPr>
            <p:ph type="ctrTitle"/>
          </p:nvPr>
        </p:nvSpPr>
        <p:spPr>
          <a:xfrm>
            <a:off y="1583342" x="685800"/>
            <a:ext cy="1159856" cx="7772400"/>
          </a:xfrm>
          <a:prstGeom prst="rect">
            <a:avLst/>
          </a:prstGeom>
        </p:spPr>
        <p:txBody>
          <a:bodyPr bIns="91425" rIns="91425" lIns="91425" tIns="91425" anchor="b" anchorCtr="0">
            <a:noAutofit/>
          </a:bodyPr>
          <a:lstStyle/>
          <a:p>
            <a:pPr>
              <a:spcBef>
                <a:spcPts val="0"/>
              </a:spcBef>
              <a:buNone/>
            </a:pPr>
            <a:r>
              <a:rPr lang="en"/>
              <a:t>Kite Runner: Daily Life</a:t>
            </a:r>
          </a:p>
        </p:txBody>
      </p:sp>
      <p:sp>
        <p:nvSpPr>
          <p:cNvPr id="24" name="Shape 24"/>
          <p:cNvSpPr txBox="1"/>
          <p:nvPr>
            <p:ph idx="1" type="subTitle"/>
          </p:nvPr>
        </p:nvSpPr>
        <p:spPr>
          <a:xfrm>
            <a:off y="2840053" x="685800"/>
            <a:ext cy="784737" cx="7772400"/>
          </a:xfrm>
          <a:prstGeom prst="rect">
            <a:avLst/>
          </a:prstGeom>
        </p:spPr>
        <p:txBody>
          <a:bodyPr bIns="91425" rIns="91425" lIns="91425" tIns="91425" anchor="t" anchorCtr="0">
            <a:noAutofit/>
          </a:bodyPr>
          <a:lstStyle/>
          <a:p>
            <a:pPr algn="l">
              <a:spcBef>
                <a:spcPts val="0"/>
              </a:spcBef>
              <a:buNone/>
            </a:pPr>
            <a:r>
              <a:rPr lang="en"/>
              <a:t>Bryan Zamora, Emily Najera, Leslie Vasquez, Karina Rodriguez &amp; Airam Perez</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 name="Shape 28"/>
        <p:cNvGrpSpPr/>
        <p:nvPr/>
      </p:nvGrpSpPr>
      <p:grpSpPr>
        <a:xfrm>
          <a:off y="0" x="0"/>
          <a:ext cy="0" cx="0"/>
          <a:chOff y="0" x="0"/>
          <a:chExt cy="0" cx="0"/>
        </a:xfrm>
      </p:grpSpPr>
      <p:sp>
        <p:nvSpPr>
          <p:cNvPr id="29" name="Shape 29"/>
          <p:cNvSpPr txBox="1"/>
          <p:nvPr>
            <p:ph idx="1" type="body"/>
          </p:nvPr>
        </p:nvSpPr>
        <p:spPr>
          <a:xfrm>
            <a:off y="1200150" x="457200"/>
            <a:ext cy="3725699" cx="8229600"/>
          </a:xfrm>
          <a:prstGeom prst="rect">
            <a:avLst/>
          </a:prstGeom>
        </p:spPr>
        <p:txBody>
          <a:bodyPr bIns="91425" rIns="91425" lIns="91425" tIns="91425" anchor="t" anchorCtr="0">
            <a:noAutofit/>
          </a:bodyPr>
          <a:lstStyle/>
          <a:p>
            <a:pPr indent="457200">
              <a:spcBef>
                <a:spcPts val="0"/>
              </a:spcBef>
              <a:buNone/>
            </a:pPr>
            <a:r>
              <a:rPr sz="1500" lang="en">
                <a:latin typeface="Times New Roman"/>
                <a:ea typeface="Times New Roman"/>
                <a:cs typeface="Times New Roman"/>
                <a:sym typeface="Times New Roman"/>
              </a:rPr>
              <a:t>Afghanistan is multicultural and multiethnic. They flatbread cooked on an iron plate in the fire daily. Dairy products are an important element  of their diet. Even though prefer mutton meat, they also eat chicken, beef, and camel. However, on special occasions they eat rice meat, carrots, raisins, pistachios, or peas.  Agricultural land is owned privately, while irrigation canals are shared. They trade hides wool, dried and fresh fruits, and pistachios. However, they have no industrial activity, because of the war. Most of their workers are young unmarried males, since females aren’t looked as the males equals. As long as one is able do the work, then they are able to do so.  There is a big difference between the wealthy and the poor. Some groups are egalitarian while others have hierarchical social organizations. Their government is recognized only by Pakistan, however they have no unified government. They apply a tribal-based conception of Islam. Those who commit adultery and consume drugs are severly punished. This means they can be beaten, amputated, or be sentenced to public execution Some are jailed without trial by the various factions. The males and women are differntaited, which means that the males do the labor work, while the women do the house work. KIng Amanullah tried to promote female empowerment in 1919 and 1929, however it was reversed by the Taliban. When it comes to marriage it is considered an obligation, and a male may have more than one wife if he treats them all equally. The property is divided up evenly amongst siblings  in case of death.  </a:t>
            </a:r>
          </a:p>
        </p:txBody>
      </p:sp>
      <p:sp>
        <p:nvSpPr>
          <p:cNvPr id="30" name="Shape 30"/>
          <p:cNvSpPr txBox="1"/>
          <p:nvPr>
            <p:ph type="title"/>
          </p:nvPr>
        </p:nvSpPr>
        <p:spPr>
          <a:xfrm>
            <a:off y="205975" x="0"/>
            <a:ext cy="857400" cx="7175100"/>
          </a:xfrm>
          <a:prstGeom prst="rect">
            <a:avLst/>
          </a:prstGeom>
        </p:spPr>
        <p:txBody>
          <a:bodyPr bIns="91425" rIns="91425" lIns="91425" tIns="91425" anchor="b" anchorCtr="0">
            <a:noAutofit/>
          </a:bodyPr>
          <a:lstStyle/>
          <a:p>
            <a:pPr rtl="0" lvl="0">
              <a:spcBef>
                <a:spcPts val="0"/>
              </a:spcBef>
              <a:buNone/>
            </a:pPr>
            <a:r>
              <a:rPr lang="en">
                <a:latin typeface="Times New Roman"/>
                <a:ea typeface="Times New Roman"/>
                <a:cs typeface="Times New Roman"/>
                <a:sym typeface="Times New Roman"/>
              </a:rPr>
              <a:t>Basic Cultural Overview</a:t>
            </a:r>
          </a:p>
        </p:txBody>
      </p:sp>
      <p:pic>
        <p:nvPicPr>
          <p:cNvPr id="31" name="Shape 31"/>
          <p:cNvPicPr preferRelativeResize="0"/>
          <p:nvPr/>
        </p:nvPicPr>
        <p:blipFill>
          <a:blip r:embed="rId3">
            <a:alphaModFix/>
          </a:blip>
          <a:stretch>
            <a:fillRect/>
          </a:stretch>
        </p:blipFill>
        <p:spPr>
          <a:xfrm>
            <a:off y="-293037" x="4938925"/>
            <a:ext cy="1641574" cx="434287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 name="Shape 35"/>
        <p:cNvGrpSpPr/>
        <p:nvPr/>
      </p:nvGrpSpPr>
      <p:grpSpPr>
        <a:xfrm>
          <a:off y="0" x="0"/>
          <a:ext cy="0" cx="0"/>
          <a:chOff y="0" x="0"/>
          <a:chExt cy="0" cx="0"/>
        </a:xfrm>
      </p:grpSpPr>
      <p:sp>
        <p:nvSpPr>
          <p:cNvPr id="36" name="Shape 36"/>
          <p:cNvSpPr txBox="1"/>
          <p:nvPr>
            <p:ph type="title"/>
          </p:nvPr>
        </p:nvSpPr>
        <p:spPr>
          <a:xfrm>
            <a:off y="205975" x="243350"/>
            <a:ext cy="857400" cx="5958899"/>
          </a:xfrm>
          <a:prstGeom prst="rect">
            <a:avLst/>
          </a:prstGeom>
        </p:spPr>
        <p:txBody>
          <a:bodyPr bIns="91425" rIns="91425" lIns="91425" tIns="91425" anchor="b" anchorCtr="0">
            <a:noAutofit/>
          </a:bodyPr>
          <a:lstStyle/>
          <a:p>
            <a:pPr>
              <a:spcBef>
                <a:spcPts val="0"/>
              </a:spcBef>
              <a:buNone/>
            </a:pPr>
            <a:r>
              <a:rPr lang="en"/>
              <a:t>Brief Economic Overview</a:t>
            </a:r>
          </a:p>
        </p:txBody>
      </p:sp>
      <p:sp>
        <p:nvSpPr>
          <p:cNvPr id="37" name="Shape 37"/>
          <p:cNvSpPr txBox="1"/>
          <p:nvPr>
            <p:ph idx="1" type="body"/>
          </p:nvPr>
        </p:nvSpPr>
        <p:spPr>
          <a:xfrm>
            <a:off y="1903425" x="243350"/>
            <a:ext cy="3001199" cx="8229600"/>
          </a:xfrm>
          <a:prstGeom prst="rect">
            <a:avLst/>
          </a:prstGeom>
        </p:spPr>
        <p:txBody>
          <a:bodyPr bIns="91425" rIns="91425" lIns="91425" tIns="91425" anchor="t" anchorCtr="0">
            <a:noAutofit/>
          </a:bodyPr>
          <a:lstStyle/>
          <a:p>
            <a:pPr rtl="0">
              <a:spcBef>
                <a:spcPts val="0"/>
              </a:spcBef>
              <a:buNone/>
            </a:pPr>
            <a:r>
              <a:rPr sz="1800" lang="en">
                <a:latin typeface="Times New Roman"/>
                <a:ea typeface="Times New Roman"/>
                <a:cs typeface="Times New Roman"/>
                <a:sym typeface="Times New Roman"/>
              </a:rPr>
              <a:t>Karina Rodriguez</a:t>
            </a:r>
          </a:p>
          <a:p>
            <a:pPr rtl="0" lvl="0">
              <a:lnSpc>
                <a:spcPct val="115000"/>
              </a:lnSpc>
              <a:spcBef>
                <a:spcPts val="0"/>
              </a:spcBef>
              <a:buClr>
                <a:schemeClr val="dk1"/>
              </a:buClr>
              <a:buSzPct val="61111"/>
              <a:buFont typeface="Arial"/>
              <a:buNone/>
            </a:pPr>
            <a:r>
              <a:rPr sz="1800" lang="en">
                <a:latin typeface="Times New Roman"/>
                <a:ea typeface="Times New Roman"/>
                <a:cs typeface="Times New Roman"/>
                <a:sym typeface="Times New Roman"/>
              </a:rPr>
              <a:t>Although about 10 % of the land is not cultivated, the main occupation of Afghanistan is agriculture. Between 1980-1990 much of the land was damaged. Fruits, nuts, wheat and other grains are the most important crops. Sheep are a very important part of Afghanistan culture since they supply skins and wool are used for clothing while their meat and fat are used for food. Their economy is not so great , in 2005 there was about 40% unemployment rate. Many of the roads are in poor condition. Much manufactured goods are an important part of the imports, Afghanistan has even become a great producer of heroin. Their </a:t>
            </a:r>
            <a:r>
              <a:rPr sz="1800" lang="en">
                <a:latin typeface="Times New Roman"/>
                <a:ea typeface="Times New Roman"/>
                <a:cs typeface="Times New Roman"/>
                <a:sym typeface="Times New Roman"/>
              </a:rPr>
              <a:t>main trading partners have been Pakistan, the United States, and India.</a:t>
            </a:r>
          </a:p>
          <a:p>
            <a:pPr>
              <a:spcBef>
                <a:spcPts val="0"/>
              </a:spcBef>
              <a:buNone/>
            </a:pPr>
            <a:r>
              <a:t/>
            </a:r>
            <a:endParaRPr sz="1200">
              <a:latin typeface="Times New Roman"/>
              <a:ea typeface="Times New Roman"/>
              <a:cs typeface="Times New Roman"/>
              <a:sym typeface="Times New Roman"/>
            </a:endParaRPr>
          </a:p>
        </p:txBody>
      </p:sp>
      <p:pic>
        <p:nvPicPr>
          <p:cNvPr id="38" name="Shape 38"/>
          <p:cNvPicPr preferRelativeResize="0"/>
          <p:nvPr/>
        </p:nvPicPr>
        <p:blipFill>
          <a:blip r:embed="rId3">
            <a:alphaModFix/>
          </a:blip>
          <a:stretch>
            <a:fillRect/>
          </a:stretch>
        </p:blipFill>
        <p:spPr>
          <a:xfrm>
            <a:off y="0" x="6021650"/>
            <a:ext cy="2341780" cx="3122351"/>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 name="Shape 42"/>
        <p:cNvGrpSpPr/>
        <p:nvPr/>
      </p:nvGrpSpPr>
      <p:grpSpPr>
        <a:xfrm>
          <a:off y="0" x="0"/>
          <a:ext cy="0" cx="0"/>
          <a:chOff y="0" x="0"/>
          <a:chExt cy="0" cx="0"/>
        </a:xfrm>
      </p:grpSpPr>
      <p:sp>
        <p:nvSpPr>
          <p:cNvPr id="43" name="Shape 43"/>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Afghanistan Food</a:t>
            </a:r>
          </a:p>
        </p:txBody>
      </p:sp>
      <p:sp>
        <p:nvSpPr>
          <p:cNvPr id="44" name="Shape 44"/>
          <p:cNvSpPr txBox="1"/>
          <p:nvPr>
            <p:ph idx="1" type="body"/>
          </p:nvPr>
        </p:nvSpPr>
        <p:spPr>
          <a:xfrm>
            <a:off y="887550" x="42775"/>
            <a:ext cy="4038299" cx="5496300"/>
          </a:xfrm>
          <a:prstGeom prst="rect">
            <a:avLst/>
          </a:prstGeom>
        </p:spPr>
        <p:txBody>
          <a:bodyPr bIns="91425" rIns="91425" lIns="91425" tIns="91425" anchor="t" anchorCtr="0">
            <a:noAutofit/>
          </a:bodyPr>
          <a:lstStyle/>
          <a:p>
            <a:pPr rtl="0">
              <a:spcBef>
                <a:spcPts val="0"/>
              </a:spcBef>
              <a:buNone/>
            </a:pPr>
            <a:r>
              <a:rPr sz="1800" lang="en">
                <a:solidFill>
                  <a:srgbClr val="000000"/>
                </a:solidFill>
                <a:latin typeface="Times New Roman"/>
                <a:ea typeface="Times New Roman"/>
                <a:cs typeface="Times New Roman"/>
                <a:sym typeface="Times New Roman"/>
              </a:rPr>
              <a:t>Karina Rodriguez</a:t>
            </a:r>
          </a:p>
          <a:p>
            <a:pPr>
              <a:spcBef>
                <a:spcPts val="0"/>
              </a:spcBef>
              <a:buNone/>
            </a:pPr>
            <a:r>
              <a:rPr sz="1800" lang="en">
                <a:solidFill>
                  <a:srgbClr val="000000"/>
                </a:solidFill>
                <a:latin typeface="Times New Roman"/>
                <a:ea typeface="Times New Roman"/>
                <a:cs typeface="Times New Roman"/>
                <a:sym typeface="Times New Roman"/>
              </a:rPr>
              <a:t>Sheep are often used for food, their meat and fat are eaten. Qubli Pulao is one of Afghanistan’s most popular dish which is a lamb meat with steamed rice with a side of rains and carrots. </a:t>
            </a:r>
            <a:r>
              <a:rPr sz="1800" lang="en">
                <a:latin typeface="Times New Roman"/>
                <a:ea typeface="Times New Roman"/>
                <a:cs typeface="Times New Roman"/>
                <a:sym typeface="Times New Roman"/>
              </a:rPr>
              <a:t>Afghan Kofta (meatballs), Nan-i-Afghan (Afghan bread), Quroot (dried yogurt), Osh Pyozee (stuffed onions), Sher Berinj (rice pudding), Qabli Pulao (traditional rice dish), Mantu (meat dumplings), Dampukht (steamed rice) and Kababs (skewed mean chops) are some popular foods. The people treat their guest greatly and serve them the best food they can, the people are more into meaty dishes rather than vegetable dishes..</a:t>
            </a:r>
          </a:p>
        </p:txBody>
      </p:sp>
      <p:pic>
        <p:nvPicPr>
          <p:cNvPr id="45" name="Shape 45"/>
          <p:cNvPicPr preferRelativeResize="0"/>
          <p:nvPr/>
        </p:nvPicPr>
        <p:blipFill>
          <a:blip r:embed="rId3">
            <a:alphaModFix/>
          </a:blip>
          <a:stretch>
            <a:fillRect/>
          </a:stretch>
        </p:blipFill>
        <p:spPr>
          <a:xfrm>
            <a:off y="-12" x="5334750"/>
            <a:ext cy="2783825" cx="3711774"/>
          </a:xfrm>
          <a:prstGeom prst="rect">
            <a:avLst/>
          </a:prstGeom>
          <a:noFill/>
          <a:ln>
            <a:noFill/>
          </a:ln>
        </p:spPr>
      </p:pic>
      <p:pic>
        <p:nvPicPr>
          <p:cNvPr id="46" name="Shape 46"/>
          <p:cNvPicPr preferRelativeResize="0"/>
          <p:nvPr/>
        </p:nvPicPr>
        <p:blipFill>
          <a:blip r:embed="rId4">
            <a:alphaModFix/>
          </a:blip>
          <a:stretch>
            <a:fillRect/>
          </a:stretch>
        </p:blipFill>
        <p:spPr>
          <a:xfrm>
            <a:off y="2927875" x="5485675"/>
            <a:ext cy="2042725" cx="356084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 name="Shape 50"/>
        <p:cNvGrpSpPr/>
        <p:nvPr/>
      </p:nvGrpSpPr>
      <p:grpSpPr>
        <a:xfrm>
          <a:off y="0" x="0"/>
          <a:ext cy="0" cx="0"/>
          <a:chOff y="0" x="0"/>
          <a:chExt cy="0" cx="0"/>
        </a:xfrm>
      </p:grpSpPr>
      <p:sp>
        <p:nvSpPr>
          <p:cNvPr id="51" name="Shape 51"/>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Pashtun Culture and Clothing</a:t>
            </a:r>
          </a:p>
        </p:txBody>
      </p:sp>
      <p:sp>
        <p:nvSpPr>
          <p:cNvPr id="52" name="Shape 52"/>
          <p:cNvSpPr txBox="1"/>
          <p:nvPr>
            <p:ph idx="1" type="body"/>
          </p:nvPr>
        </p:nvSpPr>
        <p:spPr>
          <a:xfrm>
            <a:off y="1063375" x="216350"/>
            <a:ext cy="4391100" cx="8229600"/>
          </a:xfrm>
          <a:prstGeom prst="rect">
            <a:avLst/>
          </a:prstGeom>
        </p:spPr>
        <p:txBody>
          <a:bodyPr bIns="91425" rIns="91425" lIns="91425" tIns="91425" anchor="t" anchorCtr="0">
            <a:noAutofit/>
          </a:bodyPr>
          <a:lstStyle/>
          <a:p>
            <a:pPr>
              <a:spcBef>
                <a:spcPts val="0"/>
              </a:spcBef>
              <a:buNone/>
            </a:pPr>
            <a:r>
              <a:rPr sz="1800" lang="en"/>
              <a:t>Pashtun culture is very conservative. Women are obliged to wear conservative clothing and respect men. Pashtun culture is moral based so if you do something wrong, you are shunned for as long as the punishers want. Women are required to hide their bodies therefore wearing a burqa, while men are more free to choose their clothing.</a:t>
            </a:r>
          </a:p>
        </p:txBody>
      </p:sp>
      <p:pic>
        <p:nvPicPr>
          <p:cNvPr id="53" name="Shape 53"/>
          <p:cNvPicPr preferRelativeResize="0"/>
          <p:nvPr/>
        </p:nvPicPr>
        <p:blipFill>
          <a:blip r:embed="rId3">
            <a:alphaModFix/>
          </a:blip>
          <a:stretch>
            <a:fillRect/>
          </a:stretch>
        </p:blipFill>
        <p:spPr>
          <a:xfrm>
            <a:off y="2742775" x="216350"/>
            <a:ext cy="2081274" cx="1249825"/>
          </a:xfrm>
          <a:prstGeom prst="rect">
            <a:avLst/>
          </a:prstGeom>
          <a:noFill/>
          <a:ln>
            <a:noFill/>
          </a:ln>
        </p:spPr>
      </p:pic>
      <p:pic>
        <p:nvPicPr>
          <p:cNvPr id="54" name="Shape 54"/>
          <p:cNvPicPr preferRelativeResize="0"/>
          <p:nvPr/>
        </p:nvPicPr>
        <p:blipFill>
          <a:blip r:embed="rId4">
            <a:alphaModFix/>
          </a:blip>
          <a:stretch>
            <a:fillRect/>
          </a:stretch>
        </p:blipFill>
        <p:spPr>
          <a:xfrm>
            <a:off y="3045450" x="5996750"/>
            <a:ext cy="1882875" cx="2884174"/>
          </a:xfrm>
          <a:prstGeom prst="rect">
            <a:avLst/>
          </a:prstGeom>
          <a:noFill/>
          <a:ln>
            <a:noFill/>
          </a:ln>
        </p:spPr>
      </p:pic>
      <p:pic>
        <p:nvPicPr>
          <p:cNvPr id="55" name="Shape 55"/>
          <p:cNvPicPr preferRelativeResize="0"/>
          <p:nvPr/>
        </p:nvPicPr>
        <p:blipFill>
          <a:blip r:embed="rId5">
            <a:alphaModFix/>
          </a:blip>
          <a:stretch>
            <a:fillRect/>
          </a:stretch>
        </p:blipFill>
        <p:spPr>
          <a:xfrm>
            <a:off y="2645071" x="2076074"/>
            <a:ext cy="2450353" cx="331077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y="0" x="0"/>
          <a:ext cy="0" cx="0"/>
          <a:chOff y="0" x="0"/>
          <a:chExt cy="0" cx="0"/>
        </a:xfrm>
      </p:grpSpPr>
      <p:sp>
        <p:nvSpPr>
          <p:cNvPr id="60" name="Shape 60"/>
          <p:cNvSpPr txBox="1"/>
          <p:nvPr/>
        </p:nvSpPr>
        <p:spPr>
          <a:xfrm>
            <a:off y="298750" x="519550"/>
            <a:ext cy="872699" cx="7481399"/>
          </a:xfrm>
          <a:prstGeom prst="rect">
            <a:avLst/>
          </a:prstGeom>
          <a:noFill/>
          <a:ln>
            <a:noFill/>
          </a:ln>
        </p:spPr>
        <p:txBody>
          <a:bodyPr bIns="91425" rIns="91425" lIns="91425" tIns="91425" anchor="t" anchorCtr="0">
            <a:noAutofit/>
          </a:bodyPr>
          <a:lstStyle/>
          <a:p>
            <a:pPr>
              <a:spcBef>
                <a:spcPts val="0"/>
              </a:spcBef>
              <a:buNone/>
            </a:pPr>
            <a:r>
              <a:t/>
            </a:r>
            <a:endParaRPr sz="2400"/>
          </a:p>
        </p:txBody>
      </p:sp>
      <p:sp>
        <p:nvSpPr>
          <p:cNvPr id="61" name="Shape 61"/>
          <p:cNvSpPr txBox="1"/>
          <p:nvPr/>
        </p:nvSpPr>
        <p:spPr>
          <a:xfrm>
            <a:off y="428625" x="298750"/>
            <a:ext cy="872699" cx="7481399"/>
          </a:xfrm>
          <a:prstGeom prst="rect">
            <a:avLst/>
          </a:prstGeom>
          <a:noFill/>
          <a:ln>
            <a:noFill/>
          </a:ln>
        </p:spPr>
        <p:txBody>
          <a:bodyPr bIns="91425" rIns="91425" lIns="91425" tIns="91425" anchor="t" anchorCtr="0">
            <a:noAutofit/>
          </a:bodyPr>
          <a:lstStyle/>
          <a:p>
            <a:pPr>
              <a:spcBef>
                <a:spcPts val="0"/>
              </a:spcBef>
              <a:buNone/>
            </a:pPr>
            <a:r>
              <a:rPr sz="2400" lang="en"/>
              <a:t>Dress code laws since the Taliban</a:t>
            </a:r>
          </a:p>
        </p:txBody>
      </p:sp>
      <p:sp>
        <p:nvSpPr>
          <p:cNvPr id="62" name="Shape 62"/>
          <p:cNvSpPr txBox="1"/>
          <p:nvPr/>
        </p:nvSpPr>
        <p:spPr>
          <a:xfrm rot="-275">
            <a:off y="1688493" x="519500"/>
            <a:ext cy="872699" cx="7481399"/>
          </a:xfrm>
          <a:prstGeom prst="rect">
            <a:avLst/>
          </a:prstGeom>
          <a:noFill/>
          <a:ln>
            <a:noFill/>
          </a:ln>
        </p:spPr>
        <p:txBody>
          <a:bodyPr bIns="91425" rIns="91425" lIns="91425" tIns="91425" anchor="t" anchorCtr="0">
            <a:noAutofit/>
          </a:bodyPr>
          <a:lstStyle/>
          <a:p>
            <a:pPr>
              <a:spcBef>
                <a:spcPts val="0"/>
              </a:spcBef>
              <a:buNone/>
            </a:pPr>
            <a:r>
              <a:rPr sz="1200" lang="en"/>
              <a:t>In the article Afghanistan plans Taliban-style dress code for weddings,the justice ministry is considering to ban clothing for women that is considered semi-naked,tight or transparent. The government want to start to monitor weddings for people to follow the guidelines. The groups that will monitor have to make sure of some things like for example men and women not to be in the same rooms before the wedding and that the bride is well dressed. Some brides would not agree to the law that the government  wants to pass that prevents them from wearing the dress of their dreams.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y="0" x="0"/>
          <a:ext cy="0" cx="0"/>
          <a:chOff y="0" x="0"/>
          <a:chExt cy="0" cx="0"/>
        </a:xfrm>
      </p:grpSpPr>
      <p:sp>
        <p:nvSpPr>
          <p:cNvPr id="67" name="Shape 67"/>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latin typeface="Times New Roman"/>
                <a:ea typeface="Times New Roman"/>
                <a:cs typeface="Times New Roman"/>
                <a:sym typeface="Times New Roman"/>
              </a:rPr>
              <a:t>Opium Wars</a:t>
            </a:r>
          </a:p>
        </p:txBody>
      </p:sp>
      <p:sp>
        <p:nvSpPr>
          <p:cNvPr id="68" name="Shape 68"/>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sz="1800" lang="en">
                <a:latin typeface="Times New Roman"/>
                <a:ea typeface="Times New Roman"/>
                <a:cs typeface="Times New Roman"/>
                <a:sym typeface="Times New Roman"/>
              </a:rPr>
              <a:t>The chief police is missing his middle finger from one hand, and his forearm is badly mangled. He’s received death threats, and stones have been hurled at his men. The 85% of citizens are farmers. The job of the policemen is to wean off farmers off growing poppies. The addiction to opium has to end , which is why the poppy fields must be destroyed. </a:t>
            </a:r>
          </a:p>
        </p:txBody>
      </p:sp>
      <p:pic>
        <p:nvPicPr>
          <p:cNvPr id="69" name="Shape 69"/>
          <p:cNvPicPr preferRelativeResize="0"/>
          <p:nvPr/>
        </p:nvPicPr>
        <p:blipFill>
          <a:blip r:embed="rId3">
            <a:alphaModFix/>
          </a:blip>
          <a:stretch>
            <a:fillRect/>
          </a:stretch>
        </p:blipFill>
        <p:spPr>
          <a:xfrm>
            <a:off y="2678575" x="4212700"/>
            <a:ext cy="2081449" cx="393905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