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0" r:id="rId4"/>
    <p:sldId id="263" r:id="rId5"/>
    <p:sldId id="261" r:id="rId6"/>
    <p:sldId id="262" r:id="rId7"/>
    <p:sldId id="258" r:id="rId8"/>
    <p:sldId id="264" r:id="rId9"/>
    <p:sldId id="265" r:id="rId10"/>
    <p:sldId id="266" r:id="rId11"/>
    <p:sldId id="257"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4" r:id="rId37"/>
    <p:sldId id="293" r:id="rId38"/>
    <p:sldId id="295"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9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899F40-6883-9646-84EB-6DD9CE1189ED}"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99F40-6883-9646-84EB-6DD9CE1189ED}"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99F40-6883-9646-84EB-6DD9CE1189ED}"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899F40-6883-9646-84EB-6DD9CE1189ED}"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99F40-6883-9646-84EB-6DD9CE1189ED}"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899F40-6883-9646-84EB-6DD9CE1189ED}" type="datetimeFigureOut">
              <a:rPr lang="en-US" smtClean="0"/>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899F40-6883-9646-84EB-6DD9CE1189ED}" type="datetimeFigureOut">
              <a:rPr lang="en-US" smtClean="0"/>
              <a:t>9/23/14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899F40-6883-9646-84EB-6DD9CE1189ED}" type="datetimeFigureOut">
              <a:rPr lang="en-US" smtClean="0"/>
              <a:t>9/23/14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99F40-6883-9646-84EB-6DD9CE1189ED}" type="datetimeFigureOut">
              <a:rPr lang="en-US" smtClean="0"/>
              <a:t>9/23/14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41615-0DB8-5A45-A4E1-ABBDA8228D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99F40-6883-9646-84EB-6DD9CE1189ED}" type="datetimeFigureOut">
              <a:rPr lang="en-US" smtClean="0"/>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41615-0DB8-5A45-A4E1-ABBDA8228D3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0899F40-6883-9646-84EB-6DD9CE1189ED}" type="datetimeFigureOut">
              <a:rPr lang="en-US" smtClean="0"/>
              <a:t>9/23/14</a:t>
            </a:fld>
            <a:endParaRPr lang="en-US"/>
          </a:p>
        </p:txBody>
      </p:sp>
      <p:sp>
        <p:nvSpPr>
          <p:cNvPr id="9" name="Slide Number Placeholder 8"/>
          <p:cNvSpPr>
            <a:spLocks noGrp="1"/>
          </p:cNvSpPr>
          <p:nvPr>
            <p:ph type="sldNum" sz="quarter" idx="11"/>
          </p:nvPr>
        </p:nvSpPr>
        <p:spPr/>
        <p:txBody>
          <a:bodyPr/>
          <a:lstStyle/>
          <a:p>
            <a:fld id="{E6A41615-0DB8-5A45-A4E1-ABBDA8228D3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6A41615-0DB8-5A45-A4E1-ABBDA8228D3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0899F40-6883-9646-84EB-6DD9CE1189ED}" type="datetimeFigureOut">
              <a:rPr lang="en-US" smtClean="0"/>
              <a:t>9/23/14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kharo@laalliance.org"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3765"/>
            <a:ext cx="7772400" cy="2916685"/>
          </a:xfrm>
        </p:spPr>
        <p:txBody>
          <a:bodyPr/>
          <a:lstStyle/>
          <a:p>
            <a:r>
              <a:rPr lang="en-US" dirty="0" smtClean="0"/>
              <a:t>Common Core English 10 Honors</a:t>
            </a:r>
            <a:br>
              <a:rPr lang="en-US" dirty="0" smtClean="0"/>
            </a:br>
            <a:endParaRPr lang="en-US" dirty="0"/>
          </a:p>
        </p:txBody>
      </p:sp>
      <p:sp>
        <p:nvSpPr>
          <p:cNvPr id="3" name="Subtitle 2"/>
          <p:cNvSpPr>
            <a:spLocks noGrp="1"/>
          </p:cNvSpPr>
          <p:nvPr>
            <p:ph type="subTitle" idx="1"/>
          </p:nvPr>
        </p:nvSpPr>
        <p:spPr/>
        <p:txBody>
          <a:bodyPr/>
          <a:lstStyle/>
          <a:p>
            <a:r>
              <a:rPr lang="en-US" dirty="0" smtClean="0"/>
              <a:t>Please take a syllabus for your class</a:t>
            </a:r>
            <a:r>
              <a:rPr lang="en-US" dirty="0"/>
              <a:t> </a:t>
            </a:r>
            <a:r>
              <a:rPr lang="en-US" dirty="0" smtClean="0"/>
              <a:t>and a sheet of paper. </a:t>
            </a:r>
          </a:p>
        </p:txBody>
      </p:sp>
    </p:spTree>
    <p:extLst>
      <p:ext uri="{BB962C8B-B14F-4D97-AF65-F5344CB8AC3E}">
        <p14:creationId xmlns:p14="http://schemas.microsoft.com/office/powerpoint/2010/main" val="2547447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Heading</a:t>
            </a:r>
            <a:endParaRPr lang="en-US" dirty="0"/>
          </a:p>
        </p:txBody>
      </p:sp>
      <p:sp>
        <p:nvSpPr>
          <p:cNvPr id="3" name="Content Placeholder 2"/>
          <p:cNvSpPr>
            <a:spLocks noGrp="1"/>
          </p:cNvSpPr>
          <p:nvPr>
            <p:ph idx="1"/>
          </p:nvPr>
        </p:nvSpPr>
        <p:spPr/>
        <p:txBody>
          <a:bodyPr/>
          <a:lstStyle/>
          <a:p>
            <a:pPr marL="0" indent="0">
              <a:buNone/>
            </a:pPr>
            <a:r>
              <a:rPr lang="en-US" dirty="0" smtClean="0"/>
              <a:t>On left top heading:</a:t>
            </a:r>
          </a:p>
          <a:p>
            <a:pPr marL="0" indent="0">
              <a:buNone/>
            </a:pPr>
            <a:endParaRPr lang="en-US" dirty="0"/>
          </a:p>
          <a:p>
            <a:pPr marL="0" indent="0">
              <a:buNone/>
            </a:pPr>
            <a:r>
              <a:rPr lang="en-US" dirty="0" smtClean="0"/>
              <a:t>Name</a:t>
            </a:r>
          </a:p>
          <a:p>
            <a:pPr marL="0" indent="0">
              <a:buNone/>
            </a:pPr>
            <a:r>
              <a:rPr lang="en-US" dirty="0" smtClean="0"/>
              <a:t>Ms. Haro</a:t>
            </a:r>
          </a:p>
          <a:p>
            <a:pPr marL="0" indent="0">
              <a:buNone/>
            </a:pPr>
            <a:r>
              <a:rPr lang="en-US" dirty="0" smtClean="0"/>
              <a:t>CCE9 Common Core English 9</a:t>
            </a:r>
          </a:p>
          <a:p>
            <a:pPr marL="0" indent="0">
              <a:buNone/>
            </a:pPr>
            <a:r>
              <a:rPr lang="en-US" dirty="0" smtClean="0"/>
              <a:t>04 August 2014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724091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#1</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should I know about you.</a:t>
            </a:r>
          </a:p>
          <a:p>
            <a:pPr marL="514350" indent="-514350">
              <a:buFont typeface="+mj-lt"/>
              <a:buAutoNum type="arabicPeriod"/>
            </a:pPr>
            <a:r>
              <a:rPr lang="en-US" dirty="0" smtClean="0"/>
              <a:t>What should I know about your academic skills. </a:t>
            </a:r>
          </a:p>
          <a:p>
            <a:pPr marL="514350" indent="-514350">
              <a:buFont typeface="+mj-lt"/>
              <a:buAutoNum type="arabicPeriod"/>
            </a:pPr>
            <a:r>
              <a:rPr lang="en-US" dirty="0" smtClean="0"/>
              <a:t>What are your academic goals?</a:t>
            </a:r>
          </a:p>
          <a:p>
            <a:pPr marL="514350" indent="-514350">
              <a:buFont typeface="+mj-lt"/>
              <a:buAutoNum type="arabicPeriod"/>
            </a:pPr>
            <a:r>
              <a:rPr lang="en-US" dirty="0" smtClean="0"/>
              <a:t>What do you do for fun?</a:t>
            </a:r>
            <a:endParaRPr lang="en-US" dirty="0"/>
          </a:p>
        </p:txBody>
      </p:sp>
    </p:spTree>
    <p:extLst>
      <p:ext uri="{BB962C8B-B14F-4D97-AF65-F5344CB8AC3E}">
        <p14:creationId xmlns:p14="http://schemas.microsoft.com/office/powerpoint/2010/main" val="7861871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#4</a:t>
            </a:r>
            <a:endParaRPr lang="en-US" dirty="0"/>
          </a:p>
        </p:txBody>
      </p:sp>
      <p:sp>
        <p:nvSpPr>
          <p:cNvPr id="3" name="Content Placeholder 2"/>
          <p:cNvSpPr>
            <a:spLocks noGrp="1"/>
          </p:cNvSpPr>
          <p:nvPr>
            <p:ph idx="1"/>
          </p:nvPr>
        </p:nvSpPr>
        <p:spPr/>
        <p:txBody>
          <a:bodyPr/>
          <a:lstStyle/>
          <a:p>
            <a:r>
              <a:rPr lang="en-US" dirty="0" smtClean="0"/>
              <a:t>Take out your copy of Woman Hollering Creek, the question handout and study vocab for 2 minutes. </a:t>
            </a:r>
          </a:p>
          <a:p>
            <a:r>
              <a:rPr lang="en-US" dirty="0" smtClean="0"/>
              <a:t>Vocabulary assessment will be 2 grades, one for each assessment and another for the standard. The standard grade will be replaced. </a:t>
            </a:r>
          </a:p>
          <a:p>
            <a:r>
              <a:rPr lang="en-US" dirty="0" smtClean="0"/>
              <a:t>No makeups for vocabulary assessments. </a:t>
            </a:r>
          </a:p>
          <a:p>
            <a:pPr marL="0" indent="0">
              <a:buNone/>
            </a:pPr>
            <a:endParaRPr lang="en-US" dirty="0"/>
          </a:p>
        </p:txBody>
      </p:sp>
    </p:spTree>
    <p:extLst>
      <p:ext uri="{BB962C8B-B14F-4D97-AF65-F5344CB8AC3E}">
        <p14:creationId xmlns:p14="http://schemas.microsoft.com/office/powerpoint/2010/main" val="3395069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Protocol</a:t>
            </a:r>
            <a:endParaRPr lang="en-US" dirty="0"/>
          </a:p>
        </p:txBody>
      </p:sp>
      <p:sp>
        <p:nvSpPr>
          <p:cNvPr id="3" name="Content Placeholder 2"/>
          <p:cNvSpPr>
            <a:spLocks noGrp="1"/>
          </p:cNvSpPr>
          <p:nvPr>
            <p:ph idx="1"/>
          </p:nvPr>
        </p:nvSpPr>
        <p:spPr/>
        <p:txBody>
          <a:bodyPr>
            <a:normAutofit/>
          </a:bodyPr>
          <a:lstStyle/>
          <a:p>
            <a:r>
              <a:rPr lang="en-US" dirty="0" smtClean="0"/>
              <a:t>Write your name in MLA format on the top left corner. </a:t>
            </a:r>
          </a:p>
          <a:p>
            <a:r>
              <a:rPr lang="en-US" dirty="0" smtClean="0"/>
              <a:t>Use pen (black or blue). </a:t>
            </a:r>
          </a:p>
          <a:p>
            <a:r>
              <a:rPr lang="en-US" dirty="0" smtClean="0"/>
              <a:t>Write neatly. </a:t>
            </a:r>
          </a:p>
          <a:p>
            <a:r>
              <a:rPr lang="en-US" dirty="0" smtClean="0"/>
              <a:t>Do not talk to your peers. Ask Ms. Haro questions by raising your hand. </a:t>
            </a:r>
          </a:p>
          <a:p>
            <a:r>
              <a:rPr lang="en-US" dirty="0" smtClean="0"/>
              <a:t>No notes, unless otherwise directed. </a:t>
            </a:r>
          </a:p>
          <a:p>
            <a:r>
              <a:rPr lang="en-US" smtClean="0"/>
              <a:t>Pay </a:t>
            </a:r>
            <a:r>
              <a:rPr lang="en-US" dirty="0" smtClean="0"/>
              <a:t>attention to the directions. </a:t>
            </a:r>
            <a:endParaRPr lang="en-US" dirty="0"/>
          </a:p>
        </p:txBody>
      </p:sp>
    </p:spTree>
    <p:extLst>
      <p:ext uri="{BB962C8B-B14F-4D97-AF65-F5344CB8AC3E}">
        <p14:creationId xmlns:p14="http://schemas.microsoft.com/office/powerpoint/2010/main" val="2532803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Correcting Peer Papers</a:t>
            </a:r>
            <a:endParaRPr lang="en-US" dirty="0"/>
          </a:p>
        </p:txBody>
      </p:sp>
      <p:sp>
        <p:nvSpPr>
          <p:cNvPr id="3" name="Content Placeholder 2"/>
          <p:cNvSpPr>
            <a:spLocks noGrp="1"/>
          </p:cNvSpPr>
          <p:nvPr>
            <p:ph idx="1"/>
          </p:nvPr>
        </p:nvSpPr>
        <p:spPr/>
        <p:txBody>
          <a:bodyPr/>
          <a:lstStyle/>
          <a:p>
            <a:r>
              <a:rPr lang="en-US" dirty="0" smtClean="0"/>
              <a:t>Only mark wrong ones neatly with an X over the number. </a:t>
            </a:r>
          </a:p>
          <a:p>
            <a:r>
              <a:rPr lang="en-US" dirty="0" smtClean="0"/>
              <a:t>Write c/b at the BOTTOM of the paper. </a:t>
            </a:r>
          </a:p>
          <a:p>
            <a:r>
              <a:rPr lang="en-US" dirty="0" smtClean="0"/>
              <a:t>Write the correct answer. </a:t>
            </a:r>
          </a:p>
          <a:p>
            <a:r>
              <a:rPr lang="en-US" dirty="0" smtClean="0"/>
              <a:t>Wait until the end to ask for repeats. </a:t>
            </a:r>
          </a:p>
          <a:p>
            <a:r>
              <a:rPr lang="en-US" dirty="0" smtClean="0"/>
              <a:t>Pass corrected paper back to owner and then collect tables papers. Pass forward to Haro. </a:t>
            </a:r>
            <a:endParaRPr lang="en-US" dirty="0"/>
          </a:p>
        </p:txBody>
      </p:sp>
    </p:spTree>
    <p:extLst>
      <p:ext uri="{BB962C8B-B14F-4D97-AF65-F5344CB8AC3E}">
        <p14:creationId xmlns:p14="http://schemas.microsoft.com/office/powerpoint/2010/main" val="13800743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#5 – </a:t>
            </a:r>
            <a:r>
              <a:rPr lang="en-US" sz="2400" dirty="0" smtClean="0"/>
              <a:t>please write in complete thoughts and substantiate your responses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In Woman Hollering Creek, </a:t>
            </a:r>
            <a:r>
              <a:rPr lang="en-US" dirty="0" err="1" smtClean="0"/>
              <a:t>Cleofilas</a:t>
            </a:r>
            <a:r>
              <a:rPr lang="en-US" dirty="0" smtClean="0"/>
              <a:t> mentions that she would like to change her name. </a:t>
            </a:r>
          </a:p>
          <a:p>
            <a:r>
              <a:rPr lang="en-US" dirty="0" smtClean="0"/>
              <a:t>Do you like your name? Explain</a:t>
            </a:r>
          </a:p>
          <a:p>
            <a:r>
              <a:rPr lang="en-US" dirty="0" smtClean="0"/>
              <a:t>What perception do you think people have about someone with your name?</a:t>
            </a:r>
          </a:p>
          <a:p>
            <a:endParaRPr lang="en-US" dirty="0"/>
          </a:p>
          <a:p>
            <a:r>
              <a:rPr lang="en-US" dirty="0"/>
              <a:t>What kind of name is “</a:t>
            </a:r>
            <a:r>
              <a:rPr lang="en-US" dirty="0" err="1"/>
              <a:t>Cleofilas</a:t>
            </a:r>
            <a:r>
              <a:rPr lang="en-US" dirty="0"/>
              <a:t>”? Why do you think the author chose it?</a:t>
            </a:r>
          </a:p>
          <a:p>
            <a:pPr marL="114300" indent="0">
              <a:buNone/>
            </a:pPr>
            <a:endParaRPr lang="en-US" dirty="0" smtClean="0"/>
          </a:p>
          <a:p>
            <a:pPr marL="114300" indent="0">
              <a:buNone/>
            </a:pPr>
            <a:endParaRPr lang="en-US" dirty="0"/>
          </a:p>
          <a:p>
            <a:pPr marL="114300" indent="0">
              <a:buNone/>
            </a:pPr>
            <a:r>
              <a:rPr lang="en-US" dirty="0" smtClean="0"/>
              <a:t>10 minutes to write. </a:t>
            </a:r>
          </a:p>
          <a:p>
            <a:endParaRPr lang="en-US" dirty="0"/>
          </a:p>
        </p:txBody>
      </p:sp>
    </p:spTree>
    <p:extLst>
      <p:ext uri="{BB962C8B-B14F-4D97-AF65-F5344CB8AC3E}">
        <p14:creationId xmlns:p14="http://schemas.microsoft.com/office/powerpoint/2010/main" val="19979668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#6</a:t>
            </a:r>
            <a:endParaRPr lang="en-US" dirty="0"/>
          </a:p>
        </p:txBody>
      </p:sp>
      <p:sp>
        <p:nvSpPr>
          <p:cNvPr id="3" name="Content Placeholder 2"/>
          <p:cNvSpPr>
            <a:spLocks noGrp="1"/>
          </p:cNvSpPr>
          <p:nvPr>
            <p:ph idx="1"/>
          </p:nvPr>
        </p:nvSpPr>
        <p:spPr/>
        <p:txBody>
          <a:bodyPr/>
          <a:lstStyle/>
          <a:p>
            <a:pPr marL="114300" indent="0">
              <a:buNone/>
            </a:pPr>
            <a:r>
              <a:rPr lang="en-US" dirty="0" smtClean="0"/>
              <a:t>Write in complete thoughts and elaborate with details if necessary. </a:t>
            </a:r>
          </a:p>
          <a:p>
            <a:pPr marL="114300" indent="0">
              <a:buNone/>
            </a:pPr>
            <a:endParaRPr lang="en-US" dirty="0"/>
          </a:p>
          <a:p>
            <a:pPr marL="114300" indent="0">
              <a:buNone/>
            </a:pPr>
            <a:r>
              <a:rPr lang="en-US" dirty="0" smtClean="0"/>
              <a:t>Using the words from Vocabulary List #1 – WRITE ONE of the words to write a sentence that describes an event in your life. </a:t>
            </a:r>
          </a:p>
          <a:p>
            <a:pPr marL="114300" indent="0">
              <a:buNone/>
            </a:pPr>
            <a:endParaRPr lang="en-US" dirty="0"/>
          </a:p>
          <a:p>
            <a:pPr marL="114300" indent="0">
              <a:buNone/>
            </a:pPr>
            <a:r>
              <a:rPr lang="en-US" dirty="0" smtClean="0"/>
              <a:t>You may use the </a:t>
            </a:r>
            <a:r>
              <a:rPr lang="en-US" dirty="0" err="1" smtClean="0"/>
              <a:t>iPad</a:t>
            </a:r>
            <a:r>
              <a:rPr lang="en-US" dirty="0" smtClean="0"/>
              <a:t> to access to vocabulary list.</a:t>
            </a:r>
          </a:p>
          <a:p>
            <a:pPr marL="114300" indent="0">
              <a:buNone/>
            </a:pPr>
            <a:r>
              <a:rPr lang="en-US" dirty="0" err="1"/>
              <a:t>t</a:t>
            </a:r>
            <a:r>
              <a:rPr lang="en-US" dirty="0" err="1" smtClean="0"/>
              <a:t>enenglishhonors.weebly.com</a:t>
            </a:r>
            <a:endParaRPr lang="en-US" dirty="0" smtClean="0"/>
          </a:p>
          <a:p>
            <a:pPr marL="114300" indent="0">
              <a:buNone/>
            </a:pPr>
            <a:endParaRPr lang="en-US" dirty="0"/>
          </a:p>
          <a:p>
            <a:pPr marL="114300" indent="0">
              <a:buNone/>
            </a:pPr>
            <a:r>
              <a:rPr lang="en-US" dirty="0" smtClean="0"/>
              <a:t>5 minutes. This is similar to the summer homework. AND you will integrate at least ONE of the vocabulary words into your summary </a:t>
            </a:r>
            <a:r>
              <a:rPr lang="en-US" smtClean="0"/>
              <a:t>or analysis. </a:t>
            </a:r>
            <a:endParaRPr lang="en-US" dirty="0"/>
          </a:p>
        </p:txBody>
      </p:sp>
    </p:spTree>
    <p:extLst>
      <p:ext uri="{BB962C8B-B14F-4D97-AF65-F5344CB8AC3E}">
        <p14:creationId xmlns:p14="http://schemas.microsoft.com/office/powerpoint/2010/main" val="234987145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#7: Picture Time </a:t>
            </a:r>
            <a:endParaRPr lang="en-US" dirty="0"/>
          </a:p>
        </p:txBody>
      </p:sp>
      <p:sp>
        <p:nvSpPr>
          <p:cNvPr id="3" name="Content Placeholder 2"/>
          <p:cNvSpPr>
            <a:spLocks noGrp="1"/>
          </p:cNvSpPr>
          <p:nvPr>
            <p:ph idx="1"/>
          </p:nvPr>
        </p:nvSpPr>
        <p:spPr/>
        <p:txBody>
          <a:bodyPr/>
          <a:lstStyle/>
          <a:p>
            <a:r>
              <a:rPr lang="en-US" dirty="0"/>
              <a:t>Look pretty and put down your backpack. </a:t>
            </a:r>
          </a:p>
          <a:p>
            <a:r>
              <a:rPr lang="en-US" dirty="0"/>
              <a:t>We are leaving to take pictures after I take attendance. </a:t>
            </a:r>
          </a:p>
          <a:p>
            <a:pPr marL="114300" indent="0">
              <a:buNone/>
            </a:pPr>
            <a:endParaRPr lang="en-US" dirty="0" smtClean="0"/>
          </a:p>
          <a:p>
            <a:pPr marL="114300" indent="0">
              <a:buNone/>
            </a:pPr>
            <a:r>
              <a:rPr lang="en-US" b="1" dirty="0" smtClean="0">
                <a:solidFill>
                  <a:srgbClr val="FF0000"/>
                </a:solidFill>
              </a:rPr>
              <a:t>Please do the following while Ms. Haro is waiting for </a:t>
            </a:r>
            <a:r>
              <a:rPr lang="en-US" b="1" dirty="0" err="1" smtClean="0">
                <a:solidFill>
                  <a:srgbClr val="FF0000"/>
                </a:solidFill>
              </a:rPr>
              <a:t>EVERYone</a:t>
            </a:r>
            <a:r>
              <a:rPr lang="en-US" b="1" dirty="0" smtClean="0">
                <a:solidFill>
                  <a:srgbClr val="FF0000"/>
                </a:solidFill>
              </a:rPr>
              <a:t> to finish:</a:t>
            </a:r>
          </a:p>
          <a:p>
            <a:pPr marL="571500" indent="-457200">
              <a:buFont typeface="+mj-lt"/>
              <a:buAutoNum type="arabicPeriod"/>
            </a:pPr>
            <a:r>
              <a:rPr lang="en-US" dirty="0" smtClean="0"/>
              <a:t>Get a handout from the center of your table. </a:t>
            </a:r>
            <a:endParaRPr lang="en-US" dirty="0"/>
          </a:p>
          <a:p>
            <a:pPr marL="571500" indent="-457200">
              <a:buFont typeface="+mj-lt"/>
              <a:buAutoNum type="arabicPeriod"/>
            </a:pPr>
            <a:r>
              <a:rPr lang="en-US" dirty="0"/>
              <a:t>G</a:t>
            </a:r>
            <a:r>
              <a:rPr lang="en-US" dirty="0" smtClean="0"/>
              <a:t>o over the handout for what needs to be in your summary and what needs to be on your analysis. Analysis is for homework. </a:t>
            </a:r>
          </a:p>
          <a:p>
            <a:pPr marL="571500" indent="-457200">
              <a:buFont typeface="+mj-lt"/>
              <a:buAutoNum type="arabicPeriod"/>
            </a:pPr>
            <a:r>
              <a:rPr lang="en-US" b="1" dirty="0" smtClean="0"/>
              <a:t>Start the analysis of your quote. </a:t>
            </a:r>
            <a:r>
              <a:rPr lang="en-US" dirty="0" smtClean="0">
                <a:solidFill>
                  <a:srgbClr val="FF0000"/>
                </a:solidFill>
              </a:rPr>
              <a:t>When I come in, I want to see </a:t>
            </a:r>
            <a:r>
              <a:rPr lang="en-US" dirty="0" err="1" smtClean="0">
                <a:solidFill>
                  <a:srgbClr val="FF0000"/>
                </a:solidFill>
              </a:rPr>
              <a:t>EVERYone</a:t>
            </a:r>
            <a:r>
              <a:rPr lang="en-US" smtClean="0">
                <a:solidFill>
                  <a:srgbClr val="FF0000"/>
                </a:solidFill>
              </a:rPr>
              <a:t> working </a:t>
            </a:r>
            <a:r>
              <a:rPr lang="en-US" smtClean="0">
                <a:solidFill>
                  <a:srgbClr val="FF0000"/>
                </a:solidFill>
                <a:sym typeface="Wingdings"/>
              </a:rPr>
              <a:t> </a:t>
            </a:r>
            <a:endParaRPr lang="en-US" b="1" dirty="0"/>
          </a:p>
          <a:p>
            <a:pPr marL="571500" indent="-457200">
              <a:buFont typeface="+mj-lt"/>
              <a:buAutoNum type="arabicPeriod"/>
            </a:pPr>
            <a:r>
              <a:rPr lang="en-US" dirty="0" smtClean="0"/>
              <a:t>Monday and Tuesday we are taking the </a:t>
            </a:r>
            <a:r>
              <a:rPr lang="en-US" dirty="0" err="1" smtClean="0"/>
              <a:t>Lexile</a:t>
            </a:r>
            <a:r>
              <a:rPr lang="en-US" dirty="0" smtClean="0"/>
              <a:t> test. </a:t>
            </a:r>
            <a:endParaRPr lang="en-US" dirty="0"/>
          </a:p>
        </p:txBody>
      </p:sp>
    </p:spTree>
    <p:extLst>
      <p:ext uri="{BB962C8B-B14F-4D97-AF65-F5344CB8AC3E}">
        <p14:creationId xmlns:p14="http://schemas.microsoft.com/office/powerpoint/2010/main" val="5442548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583"/>
            <a:ext cx="7620000" cy="1143000"/>
          </a:xfrm>
        </p:spPr>
        <p:txBody>
          <a:bodyPr/>
          <a:lstStyle/>
          <a:p>
            <a:r>
              <a:rPr lang="en-US" dirty="0" smtClean="0"/>
              <a:t>Warm Up #8- </a:t>
            </a:r>
            <a:r>
              <a:rPr lang="en-US" sz="2400" dirty="0" smtClean="0"/>
              <a:t>How can you continue to improve your </a:t>
            </a:r>
            <a:r>
              <a:rPr lang="en-US" sz="2400" dirty="0" err="1" smtClean="0"/>
              <a:t>Lexile</a:t>
            </a:r>
            <a:r>
              <a:rPr lang="en-US" sz="2400" dirty="0" smtClean="0"/>
              <a:t> level, be specific. </a:t>
            </a:r>
            <a:endParaRPr lang="en-US" sz="2400" dirty="0"/>
          </a:p>
        </p:txBody>
      </p:sp>
      <p:sp>
        <p:nvSpPr>
          <p:cNvPr id="3" name="Content Placeholder 2"/>
          <p:cNvSpPr>
            <a:spLocks noGrp="1"/>
          </p:cNvSpPr>
          <p:nvPr>
            <p:ph idx="1"/>
          </p:nvPr>
        </p:nvSpPr>
        <p:spPr>
          <a:xfrm>
            <a:off x="420487" y="1600200"/>
            <a:ext cx="7620000" cy="4800600"/>
          </a:xfrm>
        </p:spPr>
        <p:txBody>
          <a:bodyPr>
            <a:normAutofit fontScale="85000" lnSpcReduction="20000"/>
          </a:bodyPr>
          <a:lstStyle/>
          <a:p>
            <a:pPr marL="571500" indent="-457200">
              <a:buFont typeface="+mj-lt"/>
              <a:buAutoNum type="arabicPeriod"/>
            </a:pPr>
            <a:r>
              <a:rPr lang="en-US" dirty="0" smtClean="0"/>
              <a:t>Turn in your summary and analysis for Woman Hollering Creek, if they are separate staple the summary and analysis together (in THAT order). </a:t>
            </a:r>
            <a:endParaRPr lang="en-US" dirty="0"/>
          </a:p>
          <a:p>
            <a:pPr marL="571500" indent="-457200">
              <a:buFont typeface="+mj-lt"/>
              <a:buAutoNum type="arabicPeriod"/>
            </a:pPr>
            <a:r>
              <a:rPr lang="en-US" dirty="0" smtClean="0"/>
              <a:t>Today you are taking your </a:t>
            </a:r>
            <a:r>
              <a:rPr lang="en-US" dirty="0" err="1" smtClean="0"/>
              <a:t>Lexile</a:t>
            </a:r>
            <a:r>
              <a:rPr lang="en-US" dirty="0" smtClean="0"/>
              <a:t> </a:t>
            </a:r>
            <a:r>
              <a:rPr lang="en-US" dirty="0" err="1" smtClean="0"/>
              <a:t>Levelset</a:t>
            </a:r>
            <a:r>
              <a:rPr lang="en-US" dirty="0" smtClean="0"/>
              <a:t> test. You will be given your </a:t>
            </a:r>
            <a:r>
              <a:rPr lang="en-US" dirty="0" err="1" smtClean="0"/>
              <a:t>Lexile</a:t>
            </a:r>
            <a:r>
              <a:rPr lang="en-US" dirty="0" smtClean="0"/>
              <a:t> score today IF YOU WORK QUIETLY </a:t>
            </a:r>
          </a:p>
          <a:p>
            <a:pPr marL="571500" indent="-457200">
              <a:buFont typeface="+mj-lt"/>
              <a:buAutoNum type="arabicPeriod"/>
            </a:pPr>
            <a:r>
              <a:rPr lang="en-US" b="1" dirty="0" smtClean="0"/>
              <a:t>After you are finished </a:t>
            </a:r>
            <a:r>
              <a:rPr lang="en-US" dirty="0" smtClean="0"/>
              <a:t>you will be working quietly on vocabulary list #2 and The Wife of His Youth discussion question #1 (BOTH on </a:t>
            </a:r>
            <a:r>
              <a:rPr lang="en-US" dirty="0" err="1" smtClean="0"/>
              <a:t>Weebly</a:t>
            </a:r>
            <a:r>
              <a:rPr lang="en-US" dirty="0" smtClean="0"/>
              <a:t>): </a:t>
            </a:r>
          </a:p>
          <a:p>
            <a:pPr marL="114300" indent="0">
              <a:buNone/>
            </a:pPr>
            <a:r>
              <a:rPr lang="en-US" b="1" dirty="0" smtClean="0"/>
              <a:t>VOCABULARY:</a:t>
            </a:r>
          </a:p>
          <a:p>
            <a:pPr marL="571500" indent="-457200">
              <a:buFont typeface="+mj-lt"/>
              <a:buAutoNum type="alphaLcPeriod"/>
            </a:pPr>
            <a:r>
              <a:rPr lang="en-US" dirty="0" smtClean="0"/>
              <a:t>Read all the words and the example sentences. </a:t>
            </a:r>
          </a:p>
          <a:p>
            <a:pPr marL="571500" indent="-457200">
              <a:buFont typeface="+mj-lt"/>
              <a:buAutoNum type="alphaLcPeriod"/>
            </a:pPr>
            <a:r>
              <a:rPr lang="en-US" dirty="0" smtClean="0"/>
              <a:t>Write the word, definition and choose one other task:</a:t>
            </a:r>
          </a:p>
          <a:p>
            <a:pPr marL="868680" lvl="1" indent="-457200">
              <a:buFont typeface="+mj-lt"/>
              <a:buAutoNum type="arabicPeriod"/>
            </a:pPr>
            <a:r>
              <a:rPr lang="en-US" dirty="0" smtClean="0"/>
              <a:t>Draw an illustration, caption if needed. </a:t>
            </a:r>
          </a:p>
          <a:p>
            <a:pPr marL="868680" lvl="1" indent="-457200">
              <a:buFont typeface="+mj-lt"/>
              <a:buAutoNum type="arabicPeriod"/>
            </a:pPr>
            <a:r>
              <a:rPr lang="en-US" dirty="0" smtClean="0"/>
              <a:t>Write a sentence using the word in context. </a:t>
            </a:r>
          </a:p>
          <a:p>
            <a:pPr marL="868680" lvl="1" indent="-457200">
              <a:buFont typeface="+mj-lt"/>
              <a:buAutoNum type="arabicPeriod"/>
            </a:pPr>
            <a:r>
              <a:rPr lang="en-US" dirty="0" smtClean="0"/>
              <a:t>Find the synonym and antonym of the word and write a sentence using one. </a:t>
            </a:r>
          </a:p>
          <a:p>
            <a:pPr marL="868680" lvl="1" indent="-457200">
              <a:buFont typeface="+mj-lt"/>
              <a:buAutoNum type="arabicPeriod"/>
            </a:pPr>
            <a:r>
              <a:rPr lang="en-US" dirty="0" smtClean="0"/>
              <a:t>Find the Spanish cognate (word in Spanish) and write a sentence in Spanish. </a:t>
            </a:r>
            <a:endParaRPr lang="en-US" dirty="0"/>
          </a:p>
          <a:p>
            <a:pPr marL="411480" lvl="1" indent="0">
              <a:buNone/>
            </a:pPr>
            <a:r>
              <a:rPr lang="en-US" b="1" dirty="0" smtClean="0">
                <a:solidFill>
                  <a:schemeClr val="accent1">
                    <a:lumMod val="75000"/>
                  </a:schemeClr>
                </a:solidFill>
              </a:rPr>
              <a:t>CW </a:t>
            </a:r>
            <a:r>
              <a:rPr lang="en-US" b="1" dirty="0" smtClean="0">
                <a:solidFill>
                  <a:schemeClr val="accent1">
                    <a:lumMod val="75000"/>
                  </a:schemeClr>
                </a:solidFill>
                <a:sym typeface="Wingdings"/>
              </a:rPr>
              <a:t> HWK: </a:t>
            </a:r>
            <a:r>
              <a:rPr lang="en-US" b="1" dirty="0" smtClean="0">
                <a:solidFill>
                  <a:schemeClr val="accent1">
                    <a:lumMod val="75000"/>
                  </a:schemeClr>
                </a:solidFill>
              </a:rPr>
              <a:t>THE WIFE OF HIS YOUTH: </a:t>
            </a:r>
            <a:r>
              <a:rPr lang="en-US" dirty="0" smtClean="0">
                <a:solidFill>
                  <a:schemeClr val="accent1">
                    <a:lumMod val="75000"/>
                  </a:schemeClr>
                </a:solidFill>
              </a:rPr>
              <a:t>Discussion question # 1 </a:t>
            </a:r>
            <a:endParaRPr lang="en-US" b="1" dirty="0">
              <a:solidFill>
                <a:schemeClr val="accent1">
                  <a:lumMod val="75000"/>
                </a:schemeClr>
              </a:solidFill>
            </a:endParaRPr>
          </a:p>
          <a:p>
            <a:pPr marL="411480" lvl="1" indent="0">
              <a:buNone/>
            </a:pPr>
            <a:endParaRPr lang="en-US" dirty="0" smtClean="0"/>
          </a:p>
        </p:txBody>
      </p:sp>
    </p:spTree>
    <p:extLst>
      <p:ext uri="{BB962C8B-B14F-4D97-AF65-F5344CB8AC3E}">
        <p14:creationId xmlns:p14="http://schemas.microsoft.com/office/powerpoint/2010/main" val="24518811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#9 - </a:t>
            </a:r>
            <a:r>
              <a:rPr lang="en-US" sz="2400" dirty="0"/>
              <a:t>How can you continue to improve your </a:t>
            </a:r>
            <a:r>
              <a:rPr lang="en-US" sz="2400" dirty="0" err="1"/>
              <a:t>Lexile</a:t>
            </a:r>
            <a:r>
              <a:rPr lang="en-US" sz="2400" dirty="0"/>
              <a:t> level, be specific. </a:t>
            </a:r>
          </a:p>
        </p:txBody>
      </p:sp>
      <p:sp>
        <p:nvSpPr>
          <p:cNvPr id="3" name="Content Placeholder 2"/>
          <p:cNvSpPr>
            <a:spLocks noGrp="1"/>
          </p:cNvSpPr>
          <p:nvPr>
            <p:ph idx="1"/>
          </p:nvPr>
        </p:nvSpPr>
        <p:spPr/>
        <p:txBody>
          <a:bodyPr/>
          <a:lstStyle/>
          <a:p>
            <a:pPr marL="114300" indent="0">
              <a:buNone/>
            </a:pPr>
            <a:r>
              <a:rPr lang="en-US" dirty="0" smtClean="0"/>
              <a:t>Your suggestions can be specific to you or general. </a:t>
            </a:r>
          </a:p>
          <a:p>
            <a:pPr marL="114300" indent="0">
              <a:buNone/>
            </a:pPr>
            <a:r>
              <a:rPr lang="en-US" dirty="0" smtClean="0"/>
              <a:t>You will share with your table and choose ONE suggestion to share with the class. </a:t>
            </a:r>
          </a:p>
          <a:p>
            <a:pPr marL="114300" indent="0">
              <a:buNone/>
            </a:pPr>
            <a:endParaRPr lang="en-US" dirty="0"/>
          </a:p>
          <a:p>
            <a:pPr marL="114300" indent="0">
              <a:buNone/>
            </a:pPr>
            <a:r>
              <a:rPr lang="en-US" dirty="0" smtClean="0"/>
              <a:t>It will be recorded for future reference. </a:t>
            </a:r>
            <a:endParaRPr lang="en-US" dirty="0"/>
          </a:p>
        </p:txBody>
      </p:sp>
    </p:spTree>
    <p:extLst>
      <p:ext uri="{BB962C8B-B14F-4D97-AF65-F5344CB8AC3E}">
        <p14:creationId xmlns:p14="http://schemas.microsoft.com/office/powerpoint/2010/main" val="92632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Review</a:t>
            </a:r>
            <a:endParaRPr lang="en-US" dirty="0"/>
          </a:p>
        </p:txBody>
      </p:sp>
      <p:pic>
        <p:nvPicPr>
          <p:cNvPr id="6" name="Content Placeholder 5" descr="DSC_3097.JPG"/>
          <p:cNvPicPr>
            <a:picLocks noGrp="1" noChangeAspect="1"/>
          </p:cNvPicPr>
          <p:nvPr>
            <p:ph idx="1"/>
          </p:nvPr>
        </p:nvPicPr>
        <p:blipFill>
          <a:blip r:embed="rId2">
            <a:extLst>
              <a:ext uri="{28A0092B-C50C-407E-A947-70E740481C1C}">
                <a14:useLocalDpi xmlns:a14="http://schemas.microsoft.com/office/drawing/2010/main" val="0"/>
              </a:ext>
            </a:extLst>
          </a:blip>
          <a:srcRect l="-43760" r="-43760"/>
          <a:stretch>
            <a:fillRect/>
          </a:stretch>
        </p:blipFill>
        <p:spPr>
          <a:xfrm>
            <a:off x="457200" y="274638"/>
            <a:ext cx="8229600" cy="5851525"/>
          </a:xfrm>
        </p:spPr>
      </p:pic>
    </p:spTree>
    <p:extLst>
      <p:ext uri="{BB962C8B-B14F-4D97-AF65-F5344CB8AC3E}">
        <p14:creationId xmlns:p14="http://schemas.microsoft.com/office/powerpoint/2010/main" val="33895563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1 CCE 10H Improved. </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dirty="0" smtClean="0"/>
              <a:t>Look up unfamiliar words. Use context clues. </a:t>
            </a:r>
          </a:p>
          <a:p>
            <a:pPr marL="571500" indent="-457200">
              <a:buFont typeface="+mj-lt"/>
              <a:buAutoNum type="arabicPeriod"/>
            </a:pPr>
            <a:r>
              <a:rPr lang="en-US" dirty="0" smtClean="0"/>
              <a:t>Read books to challenge yourself. </a:t>
            </a:r>
          </a:p>
          <a:p>
            <a:pPr marL="571500" indent="-457200">
              <a:buFont typeface="+mj-lt"/>
              <a:buAutoNum type="arabicPeriod"/>
            </a:pPr>
            <a:r>
              <a:rPr lang="en-US" dirty="0" smtClean="0"/>
              <a:t>Set a daily reading goal. 20 min. </a:t>
            </a:r>
          </a:p>
          <a:p>
            <a:pPr marL="571500" indent="-457200">
              <a:buFont typeface="+mj-lt"/>
              <a:buAutoNum type="arabicPeriod"/>
            </a:pPr>
            <a:r>
              <a:rPr lang="en-US" dirty="0" smtClean="0"/>
              <a:t>Study vocabulary notes. </a:t>
            </a:r>
            <a:endParaRPr lang="en-US" dirty="0"/>
          </a:p>
          <a:p>
            <a:pPr marL="571500" indent="-457200">
              <a:buFont typeface="+mj-lt"/>
              <a:buAutoNum type="arabicPeriod"/>
            </a:pPr>
            <a:r>
              <a:rPr lang="en-US" dirty="0" smtClean="0"/>
              <a:t>Read the dictionary. Word of </a:t>
            </a:r>
            <a:r>
              <a:rPr lang="en-US" smtClean="0"/>
              <a:t>the Day: </a:t>
            </a:r>
            <a:r>
              <a:rPr lang="en-US" dirty="0" smtClean="0"/>
              <a:t>Merriam</a:t>
            </a:r>
            <a:r>
              <a:rPr lang="en-US" smtClean="0"/>
              <a:t>- Webster</a:t>
            </a:r>
            <a:endParaRPr lang="en-US" dirty="0" smtClean="0"/>
          </a:p>
          <a:p>
            <a:pPr marL="571500" indent="-457200">
              <a:buFont typeface="+mj-lt"/>
              <a:buAutoNum type="arabicPeriod"/>
            </a:pPr>
            <a:r>
              <a:rPr lang="en-US" dirty="0" smtClean="0"/>
              <a:t>Every week, study new vocabulary words. </a:t>
            </a:r>
          </a:p>
          <a:p>
            <a:pPr marL="571500" indent="-457200">
              <a:buFont typeface="+mj-lt"/>
              <a:buAutoNum type="arabicPeriod"/>
            </a:pPr>
            <a:r>
              <a:rPr lang="en-US" dirty="0" smtClean="0"/>
              <a:t>Read current news, </a:t>
            </a:r>
            <a:r>
              <a:rPr lang="en-US" dirty="0" err="1" smtClean="0"/>
              <a:t>ie</a:t>
            </a:r>
            <a:r>
              <a:rPr lang="en-US" dirty="0" smtClean="0"/>
              <a:t>. </a:t>
            </a:r>
            <a:r>
              <a:rPr lang="en-US" dirty="0"/>
              <a:t>n</a:t>
            </a:r>
            <a:r>
              <a:rPr lang="en-US" dirty="0" smtClean="0"/>
              <a:t>ewspaper. </a:t>
            </a:r>
          </a:p>
          <a:p>
            <a:pPr marL="571500" indent="-457200">
              <a:buFont typeface="+mj-lt"/>
              <a:buAutoNum type="arabicPeriod"/>
            </a:pPr>
            <a:endParaRPr lang="en-US" dirty="0"/>
          </a:p>
        </p:txBody>
      </p:sp>
    </p:spTree>
    <p:extLst>
      <p:ext uri="{BB962C8B-B14F-4D97-AF65-F5344CB8AC3E}">
        <p14:creationId xmlns:p14="http://schemas.microsoft.com/office/powerpoint/2010/main" val="2806765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CCE 10 H – Period 3</a:t>
            </a:r>
            <a:endParaRPr lang="en-US" dirty="0"/>
          </a:p>
        </p:txBody>
      </p:sp>
      <p:sp>
        <p:nvSpPr>
          <p:cNvPr id="3" name="Content Placeholder 2"/>
          <p:cNvSpPr>
            <a:spLocks noGrp="1"/>
          </p:cNvSpPr>
          <p:nvPr>
            <p:ph idx="1"/>
          </p:nvPr>
        </p:nvSpPr>
        <p:spPr>
          <a:xfrm>
            <a:off x="250843" y="1600199"/>
            <a:ext cx="8121031" cy="5001041"/>
          </a:xfrm>
        </p:spPr>
        <p:txBody>
          <a:bodyPr/>
          <a:lstStyle/>
          <a:p>
            <a:pPr marL="571500" indent="-457200">
              <a:buFont typeface="+mj-lt"/>
              <a:buAutoNum type="arabicPeriod"/>
            </a:pPr>
            <a:r>
              <a:rPr lang="en-US" dirty="0" smtClean="0"/>
              <a:t>Read a book above your level, annotate for clarity. </a:t>
            </a:r>
          </a:p>
          <a:p>
            <a:pPr marL="571500" indent="-457200">
              <a:buFont typeface="+mj-lt"/>
              <a:buAutoNum type="arabicPeriod"/>
            </a:pPr>
            <a:r>
              <a:rPr lang="en-US" dirty="0" smtClean="0"/>
              <a:t>Look up </a:t>
            </a:r>
            <a:r>
              <a:rPr lang="en-US" dirty="0" err="1" smtClean="0"/>
              <a:t>unfamilar</a:t>
            </a:r>
            <a:r>
              <a:rPr lang="en-US" dirty="0" smtClean="0"/>
              <a:t> vocab. </a:t>
            </a:r>
          </a:p>
          <a:p>
            <a:pPr marL="571500" indent="-457200">
              <a:buFont typeface="+mj-lt"/>
              <a:buAutoNum type="arabicPeriod"/>
            </a:pPr>
            <a:r>
              <a:rPr lang="en-US" dirty="0" smtClean="0"/>
              <a:t>Read everyday (30 min). Summarize, analyze. </a:t>
            </a:r>
          </a:p>
          <a:p>
            <a:pPr marL="571500" indent="-457200">
              <a:buFont typeface="+mj-lt"/>
              <a:buAutoNum type="arabicPeriod"/>
            </a:pPr>
            <a:r>
              <a:rPr lang="en-US" dirty="0" smtClean="0"/>
              <a:t>Re-read parts you do not understand. </a:t>
            </a:r>
          </a:p>
          <a:p>
            <a:pPr marL="571500" indent="-457200">
              <a:buFont typeface="+mj-lt"/>
              <a:buAutoNum type="arabicPeriod"/>
            </a:pPr>
            <a:r>
              <a:rPr lang="en-US" dirty="0" smtClean="0"/>
              <a:t>Look up definitions of unfamiliar words. </a:t>
            </a:r>
          </a:p>
          <a:p>
            <a:pPr marL="571500" indent="-457200">
              <a:buFont typeface="+mj-lt"/>
              <a:buAutoNum type="arabicPeriod"/>
            </a:pPr>
            <a:r>
              <a:rPr lang="en-US" dirty="0" smtClean="0"/>
              <a:t>Choose books that you enjoy reading so that it is not a burden. </a:t>
            </a:r>
          </a:p>
          <a:p>
            <a:pPr marL="571500" indent="-457200">
              <a:buFont typeface="+mj-lt"/>
              <a:buAutoNum type="arabicPeriod"/>
            </a:pPr>
            <a:r>
              <a:rPr lang="en-US" dirty="0" smtClean="0"/>
              <a:t>Write </a:t>
            </a:r>
            <a:r>
              <a:rPr lang="en-US" smtClean="0"/>
              <a:t>to improve </a:t>
            </a:r>
            <a:r>
              <a:rPr lang="en-US" dirty="0" smtClean="0"/>
              <a:t>your writing skills. </a:t>
            </a:r>
          </a:p>
          <a:p>
            <a:pPr marL="571500" indent="-457200">
              <a:buFont typeface="+mj-lt"/>
              <a:buAutoNum type="arabicPeriod"/>
            </a:pPr>
            <a:endParaRPr lang="en-US" dirty="0"/>
          </a:p>
        </p:txBody>
      </p:sp>
    </p:spTree>
    <p:extLst>
      <p:ext uri="{BB962C8B-B14F-4D97-AF65-F5344CB8AC3E}">
        <p14:creationId xmlns:p14="http://schemas.microsoft.com/office/powerpoint/2010/main" val="20888737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CCE 10 H – Period 4</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dirty="0" smtClean="0"/>
              <a:t>Read anything you can &amp; read at a higher level (challenge your reading). </a:t>
            </a:r>
          </a:p>
          <a:p>
            <a:pPr marL="571500" indent="-457200">
              <a:buFont typeface="+mj-lt"/>
              <a:buAutoNum type="arabicPeriod"/>
            </a:pPr>
            <a:r>
              <a:rPr lang="en-US" dirty="0" smtClean="0"/>
              <a:t>Read newspaper articles. </a:t>
            </a:r>
          </a:p>
          <a:p>
            <a:pPr marL="571500" indent="-457200">
              <a:buFont typeface="+mj-lt"/>
              <a:buAutoNum type="arabicPeriod"/>
            </a:pPr>
            <a:r>
              <a:rPr lang="en-US" dirty="0" smtClean="0"/>
              <a:t>Read a dictionary to learn words. Quiz yourself. </a:t>
            </a:r>
          </a:p>
          <a:p>
            <a:pPr marL="571500" indent="-457200">
              <a:buFont typeface="+mj-lt"/>
              <a:buAutoNum type="arabicPeriod"/>
            </a:pPr>
            <a:r>
              <a:rPr lang="en-US" dirty="0" smtClean="0"/>
              <a:t>Read anything – different kinds of texts – car manuals, cereal boxes, warrants, pamphlets…</a:t>
            </a:r>
          </a:p>
          <a:p>
            <a:pPr marL="571500" indent="-457200">
              <a:buFont typeface="+mj-lt"/>
              <a:buAutoNum type="arabicPeriod"/>
            </a:pPr>
            <a:r>
              <a:rPr lang="en-US" dirty="0" smtClean="0"/>
              <a:t>Read at your reading level to understand and comprehend what you </a:t>
            </a:r>
            <a:r>
              <a:rPr lang="en-US" smtClean="0"/>
              <a:t>are reading. </a:t>
            </a:r>
          </a:p>
          <a:p>
            <a:pPr marL="114300" indent="0">
              <a:buNone/>
            </a:pPr>
            <a:endParaRPr lang="en-US" dirty="0"/>
          </a:p>
        </p:txBody>
      </p:sp>
    </p:spTree>
    <p:extLst>
      <p:ext uri="{BB962C8B-B14F-4D97-AF65-F5344CB8AC3E}">
        <p14:creationId xmlns:p14="http://schemas.microsoft.com/office/powerpoint/2010/main" val="668203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#10</a:t>
            </a:r>
            <a:endParaRPr lang="en-US" dirty="0"/>
          </a:p>
        </p:txBody>
      </p:sp>
      <p:sp>
        <p:nvSpPr>
          <p:cNvPr id="3" name="Content Placeholder 2"/>
          <p:cNvSpPr>
            <a:spLocks noGrp="1"/>
          </p:cNvSpPr>
          <p:nvPr>
            <p:ph idx="1"/>
          </p:nvPr>
        </p:nvSpPr>
        <p:spPr/>
        <p:txBody>
          <a:bodyPr/>
          <a:lstStyle/>
          <a:p>
            <a:r>
              <a:rPr lang="en-US" dirty="0" smtClean="0"/>
              <a:t>Do you think it is better to tell the truth or to live with the guilt?</a:t>
            </a:r>
          </a:p>
          <a:p>
            <a:endParaRPr lang="en-US" dirty="0"/>
          </a:p>
          <a:p>
            <a:r>
              <a:rPr lang="en-US" dirty="0" smtClean="0"/>
              <a:t>Write ½ page in the next 5 minutes explaining your reasoning. </a:t>
            </a:r>
            <a:endParaRPr lang="en-US" dirty="0"/>
          </a:p>
        </p:txBody>
      </p:sp>
    </p:spTree>
    <p:extLst>
      <p:ext uri="{BB962C8B-B14F-4D97-AF65-F5344CB8AC3E}">
        <p14:creationId xmlns:p14="http://schemas.microsoft.com/office/powerpoint/2010/main" val="189713528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and </a:t>
            </a:r>
            <a:r>
              <a:rPr lang="en-US" dirty="0" err="1" smtClean="0"/>
              <a:t>Hwk</a:t>
            </a:r>
            <a:r>
              <a:rPr lang="en-US"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Today: </a:t>
            </a:r>
          </a:p>
          <a:p>
            <a:pPr marL="571500" indent="-457200">
              <a:buFont typeface="+mj-lt"/>
              <a:buAutoNum type="arabicPeriod"/>
            </a:pPr>
            <a:r>
              <a:rPr lang="en-US" dirty="0" smtClean="0"/>
              <a:t>Collect homework – summary and analysis on index card. MLA heading. On index or on handout provided. </a:t>
            </a:r>
            <a:endParaRPr lang="en-US" dirty="0"/>
          </a:p>
          <a:p>
            <a:pPr marL="571500" indent="-457200">
              <a:buFont typeface="+mj-lt"/>
              <a:buAutoNum type="arabicPeriod"/>
            </a:pPr>
            <a:r>
              <a:rPr lang="en-US" dirty="0" smtClean="0"/>
              <a:t>Vocabulary Test. 15 items from list #2; 2 items from list #1. no words are repeated. </a:t>
            </a:r>
          </a:p>
          <a:p>
            <a:pPr marL="571500" indent="-457200">
              <a:buFont typeface="+mj-lt"/>
              <a:buAutoNum type="arabicPeriod"/>
            </a:pPr>
            <a:r>
              <a:rPr lang="en-US" dirty="0" smtClean="0"/>
              <a:t>DUE TODAY -Discussion questions for TWOHY, #2-11 (you should have already done #1) - </a:t>
            </a:r>
            <a:r>
              <a:rPr lang="en-US" dirty="0" err="1" smtClean="0"/>
              <a:t>Weebly</a:t>
            </a:r>
            <a:endParaRPr lang="en-US" dirty="0" smtClean="0"/>
          </a:p>
          <a:p>
            <a:pPr marL="571500" indent="-457200">
              <a:buFont typeface="+mj-lt"/>
              <a:buAutoNum type="arabicPeriod"/>
            </a:pPr>
            <a:r>
              <a:rPr lang="en-US" dirty="0" smtClean="0"/>
              <a:t>Vocabulary List #3 – </a:t>
            </a:r>
            <a:r>
              <a:rPr lang="en-US" dirty="0" err="1" smtClean="0"/>
              <a:t>Weebly</a:t>
            </a:r>
            <a:r>
              <a:rPr lang="en-US" dirty="0" smtClean="0"/>
              <a:t> </a:t>
            </a:r>
          </a:p>
          <a:p>
            <a:pPr marL="571500" indent="-457200">
              <a:buFont typeface="+mj-lt"/>
              <a:buAutoNum type="arabicPeriod"/>
            </a:pPr>
            <a:endParaRPr lang="en-US" dirty="0"/>
          </a:p>
          <a:p>
            <a:pPr marL="571500" indent="-457200">
              <a:buFont typeface="+mj-lt"/>
              <a:buAutoNum type="arabicPeriod"/>
            </a:pPr>
            <a:endParaRPr lang="en-US" dirty="0" smtClean="0"/>
          </a:p>
          <a:p>
            <a:pPr marL="571500" indent="-457200">
              <a:buFont typeface="+mj-lt"/>
              <a:buAutoNum type="arabicPeriod"/>
            </a:pPr>
            <a:r>
              <a:rPr lang="en-US" dirty="0" smtClean="0"/>
              <a:t>Before class is dismissed, PLEASE place your portfolio in the appropriate location in the bookcase. </a:t>
            </a:r>
            <a:r>
              <a:rPr lang="en-US" b="1" dirty="0" smtClean="0"/>
              <a:t>The portfolio is for work you are NOT using anymore, not for current work. </a:t>
            </a:r>
            <a:endParaRPr lang="en-US" dirty="0" smtClean="0"/>
          </a:p>
          <a:p>
            <a:pPr marL="114300" indent="0">
              <a:buNone/>
            </a:pPr>
            <a:r>
              <a:rPr lang="en-US" dirty="0" smtClean="0"/>
              <a:t>On the spine you should label:</a:t>
            </a:r>
          </a:p>
          <a:p>
            <a:pPr marL="114300" indent="0">
              <a:buNone/>
            </a:pPr>
            <a:r>
              <a:rPr lang="en-US" dirty="0" smtClean="0"/>
              <a:t>Full name - Period</a:t>
            </a:r>
          </a:p>
          <a:p>
            <a:endParaRPr lang="en-US" dirty="0"/>
          </a:p>
          <a:p>
            <a:r>
              <a:rPr lang="en-US" dirty="0" smtClean="0"/>
              <a:t>Homework:</a:t>
            </a:r>
          </a:p>
          <a:p>
            <a:pPr marL="571500" indent="-457200">
              <a:buAutoNum type="arabicPeriod"/>
            </a:pPr>
            <a:r>
              <a:rPr lang="en-US" dirty="0" smtClean="0"/>
              <a:t>STUDY TWOHY discussion questions and notes for assessment on Wed/Thurs. </a:t>
            </a:r>
          </a:p>
          <a:p>
            <a:pPr marL="571500" indent="-457200">
              <a:buAutoNum type="arabicPeriod"/>
            </a:pPr>
            <a:r>
              <a:rPr lang="en-US" dirty="0" smtClean="0"/>
              <a:t>Vocab #3 - complete</a:t>
            </a:r>
          </a:p>
          <a:p>
            <a:pPr marL="571500" indent="-457200">
              <a:buAutoNum type="arabicPeriod"/>
            </a:pPr>
            <a:r>
              <a:rPr lang="en-US" dirty="0" smtClean="0"/>
              <a:t>Read Chapter 15 of The Grapes of Wrath for Wednesday/Thursday class. </a:t>
            </a:r>
            <a:endParaRPr lang="en-US" dirty="0"/>
          </a:p>
        </p:txBody>
      </p:sp>
    </p:spTree>
    <p:extLst>
      <p:ext uri="{BB962C8B-B14F-4D97-AF65-F5344CB8AC3E}">
        <p14:creationId xmlns:p14="http://schemas.microsoft.com/office/powerpoint/2010/main" val="42858820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 12 </a:t>
            </a:r>
            <a:endParaRPr lang="en-US" dirty="0"/>
          </a:p>
        </p:txBody>
      </p:sp>
      <p:sp>
        <p:nvSpPr>
          <p:cNvPr id="3" name="Content Placeholder 2"/>
          <p:cNvSpPr>
            <a:spLocks noGrp="1"/>
          </p:cNvSpPr>
          <p:nvPr>
            <p:ph idx="1"/>
          </p:nvPr>
        </p:nvSpPr>
        <p:spPr/>
        <p:txBody>
          <a:bodyPr/>
          <a:lstStyle/>
          <a:p>
            <a:pPr marL="571500" indent="-457200">
              <a:buAutoNum type="arabicPeriod"/>
            </a:pPr>
            <a:r>
              <a:rPr lang="en-US" dirty="0" smtClean="0"/>
              <a:t>If you did not come to Office Hours yesterday or this morning – you need to come to Office Hours next Thursday to make up for your faux pas and not reading directions clearly…duh…”choose one from EACH period”</a:t>
            </a:r>
          </a:p>
          <a:p>
            <a:pPr marL="571500" indent="-457200">
              <a:buAutoNum type="arabicPeriod"/>
            </a:pPr>
            <a:r>
              <a:rPr lang="en-US" dirty="0" smtClean="0"/>
              <a:t>Please work in small groups to get some clarification on The Grapes of Wrath, chapter 15. </a:t>
            </a:r>
            <a:r>
              <a:rPr lang="en-US" b="1" dirty="0" smtClean="0">
                <a:solidFill>
                  <a:schemeClr val="accent1">
                    <a:lumMod val="75000"/>
                  </a:schemeClr>
                </a:solidFill>
              </a:rPr>
              <a:t>See the </a:t>
            </a:r>
            <a:r>
              <a:rPr lang="en-US" b="1" dirty="0" err="1" smtClean="0">
                <a:solidFill>
                  <a:schemeClr val="accent1">
                    <a:lumMod val="75000"/>
                  </a:schemeClr>
                </a:solidFill>
              </a:rPr>
              <a:t>Weebly</a:t>
            </a:r>
            <a:r>
              <a:rPr lang="en-US" b="1" dirty="0" smtClean="0">
                <a:solidFill>
                  <a:schemeClr val="accent1">
                    <a:lumMod val="75000"/>
                  </a:schemeClr>
                </a:solidFill>
              </a:rPr>
              <a:t> website for a </a:t>
            </a:r>
            <a:r>
              <a:rPr lang="en-US" b="1" dirty="0" err="1" smtClean="0">
                <a:solidFill>
                  <a:schemeClr val="accent1">
                    <a:lumMod val="75000"/>
                  </a:schemeClr>
                </a:solidFill>
              </a:rPr>
              <a:t>ppt</a:t>
            </a:r>
            <a:r>
              <a:rPr lang="en-US" b="1" dirty="0" smtClean="0">
                <a:solidFill>
                  <a:schemeClr val="accent1">
                    <a:lumMod val="75000"/>
                  </a:schemeClr>
                </a:solidFill>
              </a:rPr>
              <a:t> lecture on The Grapes of Wrath. </a:t>
            </a:r>
            <a:endParaRPr lang="en-US" dirty="0" smtClean="0">
              <a:solidFill>
                <a:schemeClr val="accent1">
                  <a:lumMod val="75000"/>
                </a:schemeClr>
              </a:solidFill>
            </a:endParaRPr>
          </a:p>
          <a:p>
            <a:pPr marL="571500" indent="-457200">
              <a:buAutoNum type="arabicPeriod"/>
            </a:pPr>
            <a:r>
              <a:rPr lang="en-US" dirty="0" smtClean="0"/>
              <a:t>Summary and Analysis due on Tuesday – Holiday Schedule. </a:t>
            </a:r>
          </a:p>
          <a:p>
            <a:pPr marL="571500" indent="-457200">
              <a:buAutoNum type="arabicPeriod"/>
            </a:pPr>
            <a:r>
              <a:rPr lang="en-US" dirty="0" smtClean="0"/>
              <a:t>Test for Vocab #3 is also Tuesday, study. </a:t>
            </a:r>
          </a:p>
          <a:p>
            <a:pPr marL="571500" indent="-457200">
              <a:buAutoNum type="arabicPeriod"/>
            </a:pPr>
            <a:r>
              <a:rPr lang="en-US" dirty="0" smtClean="0"/>
              <a:t>Enrique’s Journey is starting next week, be prepared to interview your parents and others. </a:t>
            </a:r>
          </a:p>
        </p:txBody>
      </p:sp>
    </p:spTree>
    <p:extLst>
      <p:ext uri="{BB962C8B-B14F-4D97-AF65-F5344CB8AC3E}">
        <p14:creationId xmlns:p14="http://schemas.microsoft.com/office/powerpoint/2010/main" val="1297584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#13, #14 - </a:t>
            </a:r>
            <a:r>
              <a:rPr lang="en-US" dirty="0" err="1" smtClean="0"/>
              <a:t>Weebly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4921606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#15</a:t>
            </a:r>
            <a:endParaRPr lang="en-US" dirty="0"/>
          </a:p>
        </p:txBody>
      </p:sp>
      <p:sp>
        <p:nvSpPr>
          <p:cNvPr id="3" name="Content Placeholder 2"/>
          <p:cNvSpPr>
            <a:spLocks noGrp="1"/>
          </p:cNvSpPr>
          <p:nvPr>
            <p:ph idx="1"/>
          </p:nvPr>
        </p:nvSpPr>
        <p:spPr>
          <a:xfrm>
            <a:off x="158758" y="1234881"/>
            <a:ext cx="7918442" cy="5623119"/>
          </a:xfrm>
        </p:spPr>
        <p:txBody>
          <a:bodyPr>
            <a:normAutofit/>
          </a:bodyPr>
          <a:lstStyle/>
          <a:p>
            <a:pPr marL="571500" indent="-457200">
              <a:buAutoNum type="arabicPeriod"/>
            </a:pPr>
            <a:endParaRPr lang="en-US" sz="3200" dirty="0" smtClean="0"/>
          </a:p>
          <a:p>
            <a:pPr marL="571500" indent="-457200">
              <a:buFont typeface="Arial" pitchFamily="34" charset="0"/>
              <a:buAutoNum type="arabicPeriod"/>
            </a:pPr>
            <a:r>
              <a:rPr lang="en-US" sz="3200" dirty="0">
                <a:sym typeface="Wingdings"/>
              </a:rPr>
              <a:t>Prepare to discuss your reading question for the NYT article with your table mates, the question was - </a:t>
            </a:r>
            <a:r>
              <a:rPr lang="en-US" sz="3200" b="1" dirty="0"/>
              <a:t>What are some of the factors that cause people to risk their lives to leave home and enter the United States illegally, and what can we learn from their stories</a:t>
            </a:r>
            <a:r>
              <a:rPr lang="en-US" sz="3200" b="1" dirty="0" smtClean="0"/>
              <a:t>?</a:t>
            </a:r>
          </a:p>
          <a:p>
            <a:pPr marL="114300" indent="0">
              <a:buNone/>
            </a:pPr>
            <a:endParaRPr lang="en-US" b="1" dirty="0">
              <a:sym typeface="Wingdings"/>
            </a:endParaRPr>
          </a:p>
          <a:p>
            <a:pPr marL="114300" indent="0">
              <a:buNone/>
            </a:pPr>
            <a:endParaRPr lang="en-US" dirty="0">
              <a:sym typeface="Wingdings"/>
            </a:endParaRPr>
          </a:p>
          <a:p>
            <a:pPr marL="571500" indent="-457200">
              <a:buFont typeface="+mj-lt"/>
              <a:buAutoNum type="arabicPeriod" startAt="2"/>
            </a:pPr>
            <a:endParaRPr lang="en-US" b="1" dirty="0" smtClean="0"/>
          </a:p>
          <a:p>
            <a:pPr marL="571500" indent="-457200">
              <a:buAutoNum type="arabicPeriod" startAt="2"/>
            </a:pPr>
            <a:endParaRPr lang="en-US" dirty="0" smtClean="0"/>
          </a:p>
        </p:txBody>
      </p:sp>
    </p:spTree>
    <p:extLst>
      <p:ext uri="{BB962C8B-B14F-4D97-AF65-F5344CB8AC3E}">
        <p14:creationId xmlns:p14="http://schemas.microsoft.com/office/powerpoint/2010/main" val="129522648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Matrix</a:t>
            </a:r>
            <a:endParaRPr lang="en-US" dirty="0"/>
          </a:p>
        </p:txBody>
      </p:sp>
      <p:sp>
        <p:nvSpPr>
          <p:cNvPr id="3" name="Content Placeholder 2"/>
          <p:cNvSpPr>
            <a:spLocks noGrp="1"/>
          </p:cNvSpPr>
          <p:nvPr>
            <p:ph idx="1"/>
          </p:nvPr>
        </p:nvSpPr>
        <p:spPr/>
        <p:txBody>
          <a:bodyPr>
            <a:normAutofit fontScale="92500" lnSpcReduction="20000"/>
          </a:bodyPr>
          <a:lstStyle/>
          <a:p>
            <a:pPr marL="571500" indent="-457200">
              <a:buAutoNum type="arabicPeriod"/>
            </a:pPr>
            <a:endParaRPr lang="en-US" dirty="0"/>
          </a:p>
          <a:p>
            <a:pPr marL="114300" indent="0">
              <a:buNone/>
            </a:pPr>
            <a:r>
              <a:rPr lang="en-US" dirty="0" smtClean="0"/>
              <a:t>1. Take </a:t>
            </a:r>
            <a:r>
              <a:rPr lang="en-US" dirty="0"/>
              <a:t>out your character matrix. </a:t>
            </a:r>
          </a:p>
          <a:p>
            <a:pPr marL="114300" indent="0">
              <a:buNone/>
            </a:pPr>
            <a:r>
              <a:rPr lang="en-US" dirty="0" smtClean="0"/>
              <a:t>2. Get markers (1 box per table and blue paper)</a:t>
            </a:r>
          </a:p>
          <a:p>
            <a:pPr marL="114300" indent="0">
              <a:buNone/>
            </a:pPr>
            <a:r>
              <a:rPr lang="en-US" dirty="0" smtClean="0"/>
              <a:t>3. Choose a category from the character matrix:</a:t>
            </a:r>
          </a:p>
          <a:p>
            <a:r>
              <a:rPr lang="en-US" dirty="0">
                <a:sym typeface="Wingdings"/>
              </a:rPr>
              <a:t>Childhood</a:t>
            </a:r>
          </a:p>
          <a:p>
            <a:r>
              <a:rPr lang="en-US" dirty="0">
                <a:sym typeface="Wingdings"/>
              </a:rPr>
              <a:t>Confusion</a:t>
            </a:r>
          </a:p>
          <a:p>
            <a:r>
              <a:rPr lang="en-US" dirty="0">
                <a:sym typeface="Wingdings"/>
              </a:rPr>
              <a:t>Rebellion</a:t>
            </a:r>
          </a:p>
          <a:p>
            <a:r>
              <a:rPr lang="en-US" dirty="0">
                <a:sym typeface="Wingdings"/>
              </a:rPr>
              <a:t>Education</a:t>
            </a:r>
          </a:p>
          <a:p>
            <a:r>
              <a:rPr lang="en-US" dirty="0">
                <a:sym typeface="Wingdings"/>
              </a:rPr>
              <a:t>Decision</a:t>
            </a:r>
          </a:p>
          <a:p>
            <a:r>
              <a:rPr lang="en-US" dirty="0"/>
              <a:t>Goodbye</a:t>
            </a:r>
          </a:p>
          <a:p>
            <a:pPr marL="114300" indent="0">
              <a:buNone/>
            </a:pPr>
            <a:r>
              <a:rPr lang="en-US" dirty="0" smtClean="0"/>
              <a:t>4. Fold your paper in half HORIZONTALLY/hamburger. You may write on your paper VERTICALLY or HORIZONTALLY. </a:t>
            </a:r>
          </a:p>
          <a:p>
            <a:pPr marL="114300" indent="0">
              <a:buNone/>
            </a:pPr>
            <a:r>
              <a:rPr lang="en-US" dirty="0" smtClean="0"/>
              <a:t>5. Write your category and name on the BACK or TOP of front. </a:t>
            </a:r>
          </a:p>
          <a:p>
            <a:pPr marL="114300" indent="0">
              <a:buNone/>
            </a:pPr>
            <a:r>
              <a:rPr lang="en-US" dirty="0" smtClean="0"/>
              <a:t>6. WRITE in sentences your experience. </a:t>
            </a:r>
          </a:p>
          <a:p>
            <a:pPr marL="114300" indent="0">
              <a:buNone/>
            </a:pPr>
            <a:r>
              <a:rPr lang="en-US" dirty="0" smtClean="0">
                <a:sym typeface="Wingdings"/>
              </a:rPr>
              <a:t>This </a:t>
            </a:r>
            <a:r>
              <a:rPr lang="en-US" dirty="0">
                <a:sym typeface="Wingdings"/>
              </a:rPr>
              <a:t>will be on display for parents at “Back To School”</a:t>
            </a:r>
          </a:p>
          <a:p>
            <a:endParaRPr lang="en-US" dirty="0"/>
          </a:p>
        </p:txBody>
      </p:sp>
    </p:spTree>
    <p:extLst>
      <p:ext uri="{BB962C8B-B14F-4D97-AF65-F5344CB8AC3E}">
        <p14:creationId xmlns:p14="http://schemas.microsoft.com/office/powerpoint/2010/main" val="202614181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Prologue comprehension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sym typeface="Wingdings"/>
              </a:rPr>
              <a:t>Read the Prologue – as you are reading consider the following ideas: </a:t>
            </a:r>
            <a:r>
              <a:rPr lang="en-US" dirty="0"/>
              <a:t>“Prologue” — In this section of </a:t>
            </a:r>
            <a:r>
              <a:rPr lang="en-US" i="1" dirty="0"/>
              <a:t>Enrique’s Journey</a:t>
            </a:r>
            <a:r>
              <a:rPr lang="en-US" dirty="0"/>
              <a:t>, the author allows readers an inside view of her creative process. </a:t>
            </a:r>
            <a:r>
              <a:rPr lang="en-US" dirty="0" err="1"/>
              <a:t>Nazario</a:t>
            </a:r>
            <a:r>
              <a:rPr lang="en-US" dirty="0"/>
              <a:t> reviews her background as the child of immigrants, her inspiration for writing this story, and the process — both logistical and compositional — that she begins as she prepares to research and write Enrique’s story. The writer tells how and where she finds Enrique and how he is representative of the children whose story she desires to tell.</a:t>
            </a:r>
          </a:p>
          <a:p>
            <a:endParaRPr lang="en-US" dirty="0"/>
          </a:p>
          <a:p>
            <a:pPr marL="571500" indent="-457200">
              <a:buFont typeface="+mj-lt"/>
              <a:buAutoNum type="arabicPeriod"/>
            </a:pPr>
            <a:r>
              <a:rPr lang="en-US" dirty="0"/>
              <a:t>How did the author get the idea for this work?</a:t>
            </a:r>
          </a:p>
          <a:p>
            <a:pPr marL="571500" indent="-457200">
              <a:buFont typeface="+mj-lt"/>
              <a:buAutoNum type="arabicPeriod"/>
            </a:pPr>
            <a:r>
              <a:rPr lang="en-US" dirty="0"/>
              <a:t>What shift, that is a change from the 1980s, has taken place in the face of the modern immigrant population?</a:t>
            </a:r>
          </a:p>
          <a:p>
            <a:pPr marL="571500" indent="-457200">
              <a:buFont typeface="+mj-lt"/>
              <a:buAutoNum type="arabicPeriod"/>
            </a:pPr>
            <a:r>
              <a:rPr lang="en-US" dirty="0"/>
              <a:t>Why has this change in the profile of the typical immigrant taken place?</a:t>
            </a:r>
          </a:p>
          <a:p>
            <a:pPr marL="571500" indent="-457200">
              <a:buFont typeface="+mj-lt"/>
              <a:buAutoNum type="arabicPeriod"/>
            </a:pPr>
            <a:r>
              <a:rPr lang="en-US" dirty="0"/>
              <a:t>What were some of the preparations the author took before beginning her research for this story?</a:t>
            </a:r>
          </a:p>
          <a:p>
            <a:pPr marL="571500" indent="-457200">
              <a:buFont typeface="+mj-lt"/>
              <a:buAutoNum type="arabicPeriod"/>
            </a:pPr>
            <a:r>
              <a:rPr lang="en-US" dirty="0"/>
              <a:t>What “safety nets” did the author wish to have in place for her own personal safety? Why were these “safety nets” necessary?</a:t>
            </a:r>
          </a:p>
          <a:p>
            <a:pPr marL="571500" indent="-457200">
              <a:buFont typeface="+mj-lt"/>
              <a:buAutoNum type="arabicPeriod"/>
            </a:pPr>
            <a:r>
              <a:rPr lang="en-US" dirty="0"/>
              <a:t>How did the maid’s son make the journey to America?</a:t>
            </a:r>
          </a:p>
          <a:p>
            <a:pPr marL="571500" indent="-457200">
              <a:buFont typeface="+mj-lt"/>
              <a:buAutoNum type="arabicPeriod"/>
            </a:pPr>
            <a:r>
              <a:rPr lang="en-US" dirty="0"/>
              <a:t>What does El </a:t>
            </a:r>
            <a:r>
              <a:rPr lang="en-US" dirty="0" err="1"/>
              <a:t>Tren</a:t>
            </a:r>
            <a:r>
              <a:rPr lang="en-US" dirty="0"/>
              <a:t> de la </a:t>
            </a:r>
            <a:r>
              <a:rPr lang="en-US" dirty="0" err="1"/>
              <a:t>Muerte</a:t>
            </a:r>
            <a:r>
              <a:rPr lang="en-US" dirty="0"/>
              <a:t> mean?</a:t>
            </a:r>
            <a:endParaRPr lang="en-US" dirty="0">
              <a:sym typeface="Wingdings"/>
            </a:endParaRPr>
          </a:p>
          <a:p>
            <a:endParaRPr lang="en-US" dirty="0"/>
          </a:p>
        </p:txBody>
      </p:sp>
    </p:spTree>
    <p:extLst>
      <p:ext uri="{BB962C8B-B14F-4D97-AF65-F5344CB8AC3E}">
        <p14:creationId xmlns:p14="http://schemas.microsoft.com/office/powerpoint/2010/main" val="15307629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Flow</a:t>
            </a:r>
            <a:endParaRPr lang="en-US" dirty="0"/>
          </a:p>
        </p:txBody>
      </p:sp>
      <p:sp>
        <p:nvSpPr>
          <p:cNvPr id="3" name="Content Placeholder 2"/>
          <p:cNvSpPr>
            <a:spLocks noGrp="1"/>
          </p:cNvSpPr>
          <p:nvPr>
            <p:ph idx="1"/>
          </p:nvPr>
        </p:nvSpPr>
        <p:spPr/>
        <p:txBody>
          <a:bodyPr/>
          <a:lstStyle/>
          <a:p>
            <a:r>
              <a:rPr lang="en-US" dirty="0" smtClean="0"/>
              <a:t>Review syllabus, expectations, procedures. </a:t>
            </a:r>
          </a:p>
          <a:p>
            <a:r>
              <a:rPr lang="en-US" dirty="0"/>
              <a:t>Questions, Comments, Concerns</a:t>
            </a:r>
            <a:r>
              <a:rPr lang="en-US" dirty="0" smtClean="0"/>
              <a:t>?</a:t>
            </a:r>
          </a:p>
          <a:p>
            <a:endParaRPr lang="en-US" dirty="0"/>
          </a:p>
        </p:txBody>
      </p:sp>
    </p:spTree>
    <p:extLst>
      <p:ext uri="{BB962C8B-B14F-4D97-AF65-F5344CB8AC3E}">
        <p14:creationId xmlns:p14="http://schemas.microsoft.com/office/powerpoint/2010/main" val="405781313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#16</a:t>
            </a:r>
            <a:endParaRPr lang="en-US" dirty="0"/>
          </a:p>
        </p:txBody>
      </p:sp>
      <p:sp>
        <p:nvSpPr>
          <p:cNvPr id="3" name="Content Placeholder 2"/>
          <p:cNvSpPr>
            <a:spLocks noGrp="1"/>
          </p:cNvSpPr>
          <p:nvPr>
            <p:ph idx="1"/>
          </p:nvPr>
        </p:nvSpPr>
        <p:spPr/>
        <p:txBody>
          <a:bodyPr/>
          <a:lstStyle/>
          <a:p>
            <a:pPr marL="114300" indent="0">
              <a:buNone/>
            </a:pPr>
            <a:r>
              <a:rPr lang="en-US" b="1" dirty="0" smtClean="0"/>
              <a:t>Take Out: </a:t>
            </a:r>
          </a:p>
          <a:p>
            <a:pPr marL="114300" indent="0">
              <a:buNone/>
            </a:pPr>
            <a:r>
              <a:rPr lang="en-US" dirty="0" smtClean="0"/>
              <a:t>Prologue</a:t>
            </a:r>
          </a:p>
          <a:p>
            <a:pPr marL="114300" indent="0">
              <a:buNone/>
            </a:pPr>
            <a:r>
              <a:rPr lang="en-US" dirty="0" smtClean="0"/>
              <a:t>Answers to prologue questions</a:t>
            </a:r>
          </a:p>
          <a:p>
            <a:pPr marL="114300" indent="0">
              <a:buNone/>
            </a:pPr>
            <a:r>
              <a:rPr lang="en-US" dirty="0" smtClean="0"/>
              <a:t>Warm Up</a:t>
            </a:r>
          </a:p>
          <a:p>
            <a:pPr marL="114300" indent="0">
              <a:buNone/>
            </a:pPr>
            <a:r>
              <a:rPr lang="en-US" dirty="0" err="1" smtClean="0"/>
              <a:t>Weebly</a:t>
            </a:r>
            <a:r>
              <a:rPr lang="en-US" dirty="0" smtClean="0"/>
              <a:t> – prologue</a:t>
            </a:r>
          </a:p>
          <a:p>
            <a:pPr marL="114300" indent="0">
              <a:buNone/>
            </a:pPr>
            <a:endParaRPr lang="en-US" dirty="0"/>
          </a:p>
          <a:p>
            <a:pPr marL="114300" indent="0">
              <a:buNone/>
            </a:pPr>
            <a:r>
              <a:rPr lang="en-US" b="1" dirty="0" smtClean="0"/>
              <a:t>Warm Up #16:</a:t>
            </a:r>
          </a:p>
          <a:p>
            <a:pPr marL="114300" indent="0">
              <a:buNone/>
            </a:pPr>
            <a:r>
              <a:rPr lang="en-US" dirty="0" smtClean="0"/>
              <a:t>What is something that you read in the prologue that made an impact on you? We will be sharing…</a:t>
            </a:r>
          </a:p>
          <a:p>
            <a:pPr marL="114300" indent="0">
              <a:buNone/>
            </a:pPr>
            <a:endParaRPr lang="en-US" dirty="0"/>
          </a:p>
          <a:p>
            <a:pPr marL="114300" indent="0">
              <a:buNone/>
            </a:pPr>
            <a:endParaRPr lang="en-US" dirty="0" smtClean="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417661150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#17</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1157719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 18</a:t>
            </a:r>
            <a:endParaRPr lang="en-US" dirty="0"/>
          </a:p>
        </p:txBody>
      </p:sp>
      <p:sp>
        <p:nvSpPr>
          <p:cNvPr id="3" name="Content Placeholder 2"/>
          <p:cNvSpPr>
            <a:spLocks noGrp="1"/>
          </p:cNvSpPr>
          <p:nvPr>
            <p:ph idx="1"/>
          </p:nvPr>
        </p:nvSpPr>
        <p:spPr/>
        <p:txBody>
          <a:bodyPr/>
          <a:lstStyle/>
          <a:p>
            <a:pPr marL="0" indent="0">
              <a:buFont typeface="Wingdings 2" charset="0"/>
              <a:buNone/>
            </a:pPr>
            <a:r>
              <a:rPr lang="en-US" b="1" dirty="0">
                <a:latin typeface="Trebuchet MS" charset="0"/>
              </a:rPr>
              <a:t>Agree/</a:t>
            </a:r>
            <a:r>
              <a:rPr lang="en-US" b="1" dirty="0" smtClean="0">
                <a:latin typeface="Trebuchet MS" charset="0"/>
              </a:rPr>
              <a:t>Disagree – copy the statements and explain each one. </a:t>
            </a:r>
            <a:endParaRPr lang="en-US" dirty="0">
              <a:latin typeface="Trebuchet MS" charset="0"/>
            </a:endParaRPr>
          </a:p>
          <a:p>
            <a:pPr marL="0" indent="0">
              <a:buFont typeface="Trebuchet MS" charset="0"/>
              <a:buAutoNum type="arabicPeriod"/>
            </a:pPr>
            <a:r>
              <a:rPr lang="en-US" dirty="0">
                <a:latin typeface="Trebuchet MS" charset="0"/>
              </a:rPr>
              <a:t>Central American governments are </a:t>
            </a:r>
            <a:r>
              <a:rPr lang="en-US" dirty="0" smtClean="0">
                <a:latin typeface="Trebuchet MS" charset="0"/>
              </a:rPr>
              <a:t>responsible (checks and balances for poverty/crime, etc.) </a:t>
            </a:r>
            <a:r>
              <a:rPr lang="en-US" dirty="0">
                <a:latin typeface="Trebuchet MS" charset="0"/>
              </a:rPr>
              <a:t>for the migrants who are crossing daily into Mexico and </a:t>
            </a:r>
            <a:r>
              <a:rPr lang="en-US" dirty="0" smtClean="0">
                <a:latin typeface="Trebuchet MS" charset="0"/>
              </a:rPr>
              <a:t>the </a:t>
            </a:r>
            <a:r>
              <a:rPr lang="en-US" dirty="0">
                <a:latin typeface="Trebuchet MS" charset="0"/>
              </a:rPr>
              <a:t>United States.</a:t>
            </a:r>
          </a:p>
          <a:p>
            <a:pPr marL="0" indent="0">
              <a:buFont typeface="Trebuchet MS" charset="0"/>
              <a:buAutoNum type="arabicPeriod"/>
            </a:pPr>
            <a:r>
              <a:rPr lang="en-US" dirty="0">
                <a:latin typeface="Trebuchet MS" charset="0"/>
              </a:rPr>
              <a:t>Only the wealthy are capable and willing to help out those who are poor and in need. </a:t>
            </a:r>
            <a:r>
              <a:rPr lang="en-US" b="1" dirty="0">
                <a:latin typeface="Trebuchet MS" charset="0"/>
              </a:rPr>
              <a:t> </a:t>
            </a:r>
            <a:endParaRPr lang="en-US" dirty="0">
              <a:latin typeface="Trebuchet MS" charset="0"/>
            </a:endParaRPr>
          </a:p>
          <a:p>
            <a:pPr marL="0" indent="0">
              <a:buFont typeface="Trebuchet MS" charset="0"/>
              <a:buAutoNum type="arabicPeriod"/>
            </a:pPr>
            <a:r>
              <a:rPr lang="en-US" dirty="0">
                <a:latin typeface="Trebuchet MS" charset="0"/>
              </a:rPr>
              <a:t>If at first you </a:t>
            </a:r>
            <a:r>
              <a:rPr lang="en-US" dirty="0" smtClean="0">
                <a:latin typeface="Trebuchet MS" charset="0"/>
              </a:rPr>
              <a:t>don’t </a:t>
            </a:r>
            <a:r>
              <a:rPr lang="en-US" dirty="0">
                <a:latin typeface="Trebuchet MS" charset="0"/>
              </a:rPr>
              <a:t>succeed, try </a:t>
            </a:r>
            <a:r>
              <a:rPr lang="en-US" dirty="0" smtClean="0">
                <a:latin typeface="Trebuchet MS" charset="0"/>
              </a:rPr>
              <a:t>again </a:t>
            </a:r>
            <a:r>
              <a:rPr lang="en-US" dirty="0">
                <a:latin typeface="Trebuchet MS" charset="0"/>
              </a:rPr>
              <a:t>and again</a:t>
            </a:r>
            <a:r>
              <a:rPr lang="en-US" dirty="0" smtClean="0">
                <a:latin typeface="Trebuchet MS" charset="0"/>
              </a:rPr>
              <a:t>. </a:t>
            </a:r>
            <a:endParaRPr lang="en-US" dirty="0">
              <a:latin typeface="Trebuchet MS" charset="0"/>
            </a:endParaRPr>
          </a:p>
          <a:p>
            <a:pPr marL="0" indent="0">
              <a:buFont typeface="Trebuchet MS" charset="0"/>
              <a:buAutoNum type="arabicPeriod"/>
            </a:pPr>
            <a:r>
              <a:rPr lang="en-US" dirty="0">
                <a:latin typeface="Trebuchet MS" charset="0"/>
              </a:rPr>
              <a:t>It is important to report </a:t>
            </a:r>
            <a:r>
              <a:rPr lang="en-US" dirty="0" smtClean="0">
                <a:latin typeface="Trebuchet MS" charset="0"/>
              </a:rPr>
              <a:t>gangsters</a:t>
            </a:r>
            <a:r>
              <a:rPr lang="en-US" dirty="0">
                <a:latin typeface="Trebuchet MS" charset="0"/>
              </a:rPr>
              <a:t> </a:t>
            </a:r>
            <a:r>
              <a:rPr lang="en-US" dirty="0" smtClean="0">
                <a:latin typeface="Trebuchet MS" charset="0"/>
              </a:rPr>
              <a:t>violent </a:t>
            </a:r>
            <a:r>
              <a:rPr lang="en-US" dirty="0">
                <a:latin typeface="Trebuchet MS" charset="0"/>
              </a:rPr>
              <a:t>activities towards migrants to the local Mexican police</a:t>
            </a:r>
            <a:r>
              <a:rPr lang="en-US" dirty="0" smtClean="0">
                <a:latin typeface="Trebuchet MS" charset="0"/>
              </a:rPr>
              <a:t>.</a:t>
            </a:r>
            <a:r>
              <a:rPr lang="en-US" dirty="0"/>
              <a:t> </a:t>
            </a:r>
            <a:endParaRPr lang="en-US" dirty="0">
              <a:latin typeface="Trebuchet MS" charset="0"/>
            </a:endParaRPr>
          </a:p>
        </p:txBody>
      </p:sp>
    </p:spTree>
    <p:extLst>
      <p:ext uri="{BB962C8B-B14F-4D97-AF65-F5344CB8AC3E}">
        <p14:creationId xmlns:p14="http://schemas.microsoft.com/office/powerpoint/2010/main" val="13962045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a:t>
            </a:r>
            <a:r>
              <a:rPr lang="en-US" smtClean="0"/>
              <a:t>One Assessment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Written responses</a:t>
            </a:r>
            <a:r>
              <a:rPr lang="en-US" dirty="0" smtClean="0"/>
              <a:t>: Choose one question to respond to - write a paragraph or more. Due day of Chapter One assessment. </a:t>
            </a:r>
          </a:p>
          <a:p>
            <a:endParaRPr lang="en-US" dirty="0"/>
          </a:p>
          <a:p>
            <a:r>
              <a:rPr lang="en-US" dirty="0"/>
              <a:t>1. How are Lourdes and Enrique's departures from Honduras similar? How are they different? And what is your opinion on learning from a parents life experiences, do you think that we learn from our parents or that we as children make the same mistakes? Explain. </a:t>
            </a:r>
          </a:p>
          <a:p>
            <a:endParaRPr lang="en-US" dirty="0"/>
          </a:p>
          <a:p>
            <a:r>
              <a:rPr lang="en-US" dirty="0"/>
              <a:t>2. How does he idealize what his life will be like in the United States? What is the reality of his mother's life in the U.S.?  With everything that you know from the prologue and chapter one, do you think that her life is better, similar or worse than her children's?</a:t>
            </a:r>
          </a:p>
          <a:p>
            <a:endParaRPr lang="en-US" dirty="0"/>
          </a:p>
          <a:p>
            <a:r>
              <a:rPr lang="en-US" dirty="0"/>
              <a:t>3. Have you, or do you personally know of anyone who has immigrated to the U.S.? Describe where you/they started from and how they came to the U.S. Are your/their lives what you/they expected?  </a:t>
            </a:r>
          </a:p>
          <a:p>
            <a:endParaRPr lang="en-US" dirty="0"/>
          </a:p>
          <a:p>
            <a:r>
              <a:rPr lang="en-US" dirty="0"/>
              <a:t>4. What is your opinion on the treatment of  unaccompanied minors? Do you think that there should be special treatment (where they go, how they are treated, etc.) for minors (17 and under) who are undocumented and traveling through Mexico and the United States?</a:t>
            </a:r>
          </a:p>
        </p:txBody>
      </p:sp>
    </p:spTree>
    <p:extLst>
      <p:ext uri="{BB962C8B-B14F-4D97-AF65-F5344CB8AC3E}">
        <p14:creationId xmlns:p14="http://schemas.microsoft.com/office/powerpoint/2010/main" val="211495770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#19</a:t>
            </a:r>
            <a:endParaRPr lang="en-US" dirty="0"/>
          </a:p>
        </p:txBody>
      </p:sp>
      <p:sp>
        <p:nvSpPr>
          <p:cNvPr id="3" name="Content Placeholder 2"/>
          <p:cNvSpPr>
            <a:spLocks noGrp="1"/>
          </p:cNvSpPr>
          <p:nvPr>
            <p:ph idx="1"/>
          </p:nvPr>
        </p:nvSpPr>
        <p:spPr/>
        <p:txBody>
          <a:bodyPr/>
          <a:lstStyle/>
          <a:p>
            <a:r>
              <a:rPr lang="en-US" dirty="0" smtClean="0"/>
              <a:t>Choose a word from Vocab list 5 that you feel the most familiar AND unfamiliar with. </a:t>
            </a:r>
          </a:p>
          <a:p>
            <a:endParaRPr lang="en-US" dirty="0"/>
          </a:p>
          <a:p>
            <a:pPr marL="114300" indent="0">
              <a:buNone/>
            </a:pPr>
            <a:r>
              <a:rPr lang="en-US" dirty="0" smtClean="0"/>
              <a:t>Write the # , word, definition and sentence for the unfamiliar word. </a:t>
            </a:r>
            <a:endParaRPr lang="en-US" dirty="0"/>
          </a:p>
        </p:txBody>
      </p:sp>
    </p:spTree>
    <p:extLst>
      <p:ext uri="{BB962C8B-B14F-4D97-AF65-F5344CB8AC3E}">
        <p14:creationId xmlns:p14="http://schemas.microsoft.com/office/powerpoint/2010/main" val="281062973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JIGSAW Vocabulary</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smtClean="0"/>
              <a:t>Divide into pairs or a single. </a:t>
            </a:r>
          </a:p>
          <a:p>
            <a:pPr marL="114300" indent="0">
              <a:buNone/>
            </a:pPr>
            <a:endParaRPr lang="en-US" dirty="0"/>
          </a:p>
          <a:p>
            <a:pPr marL="114300" indent="0">
              <a:buNone/>
            </a:pPr>
            <a:r>
              <a:rPr lang="en-US" dirty="0" smtClean="0"/>
              <a:t>Each pair or single is responsible for one word. </a:t>
            </a:r>
          </a:p>
          <a:p>
            <a:pPr marL="114300" indent="0">
              <a:buNone/>
            </a:pPr>
            <a:r>
              <a:rPr lang="en-US" dirty="0" smtClean="0"/>
              <a:t>You will do the vocab steps for that one word. </a:t>
            </a:r>
          </a:p>
          <a:p>
            <a:pPr marL="114300" indent="0">
              <a:buNone/>
            </a:pPr>
            <a:endParaRPr lang="en-US" dirty="0"/>
          </a:p>
          <a:p>
            <a:pPr marL="114300" indent="0">
              <a:buNone/>
            </a:pPr>
            <a:r>
              <a:rPr lang="en-US" dirty="0" smtClean="0"/>
              <a:t>Option 1: Do it on a sheet of paper. </a:t>
            </a:r>
          </a:p>
          <a:p>
            <a:pPr marL="114300" indent="0">
              <a:buNone/>
            </a:pPr>
            <a:r>
              <a:rPr lang="en-US" dirty="0" smtClean="0"/>
              <a:t>Option 2: Do it digitally and email me at </a:t>
            </a:r>
          </a:p>
          <a:p>
            <a:pPr marL="114300" indent="0">
              <a:buNone/>
            </a:pPr>
            <a:r>
              <a:rPr lang="en-US" dirty="0" smtClean="0">
                <a:hlinkClick r:id="rId2"/>
              </a:rPr>
              <a:t>kharo@laalliance.org</a:t>
            </a:r>
            <a:endParaRPr lang="en-US" dirty="0" smtClean="0"/>
          </a:p>
          <a:p>
            <a:pPr marL="114300" indent="0">
              <a:buNone/>
            </a:pPr>
            <a:endParaRPr lang="en-US" dirty="0"/>
          </a:p>
          <a:p>
            <a:pPr marL="114300" indent="0">
              <a:buNone/>
            </a:pPr>
            <a:r>
              <a:rPr lang="en-US" dirty="0" smtClean="0"/>
              <a:t>It is due in 12 minutes. </a:t>
            </a:r>
          </a:p>
          <a:p>
            <a:pPr marL="114300" indent="0">
              <a:buNone/>
            </a:pPr>
            <a:endParaRPr lang="en-US" dirty="0"/>
          </a:p>
          <a:p>
            <a:pPr marL="114300" indent="0">
              <a:buNone/>
            </a:pPr>
            <a:r>
              <a:rPr lang="en-US" dirty="0" smtClean="0"/>
              <a:t>After you are done you will work on #4 on </a:t>
            </a:r>
            <a:r>
              <a:rPr lang="en-US" dirty="0" err="1" smtClean="0"/>
              <a:t>Weebly</a:t>
            </a:r>
            <a:r>
              <a:rPr lang="en-US" dirty="0" smtClean="0"/>
              <a:t> agenda (Warm Up #19). </a:t>
            </a:r>
          </a:p>
          <a:p>
            <a:pPr marL="114300" indent="0">
              <a:buNone/>
            </a:pPr>
            <a:endParaRPr lang="en-US" dirty="0"/>
          </a:p>
          <a:p>
            <a:pPr marL="114300" indent="0">
              <a:buNone/>
            </a:pPr>
            <a:r>
              <a:rPr lang="en-US" dirty="0" smtClean="0"/>
              <a:t>Due at 1:45 pm</a:t>
            </a:r>
            <a:endParaRPr lang="en-US" dirty="0"/>
          </a:p>
        </p:txBody>
      </p:sp>
    </p:spTree>
    <p:extLst>
      <p:ext uri="{BB962C8B-B14F-4D97-AF65-F5344CB8AC3E}">
        <p14:creationId xmlns:p14="http://schemas.microsoft.com/office/powerpoint/2010/main" val="319526894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endParaRPr lang="en-US" dirty="0"/>
          </a:p>
        </p:txBody>
      </p:sp>
      <p:sp>
        <p:nvSpPr>
          <p:cNvPr id="3" name="Content Placeholder 2"/>
          <p:cNvSpPr>
            <a:spLocks noGrp="1"/>
          </p:cNvSpPr>
          <p:nvPr>
            <p:ph idx="1"/>
          </p:nvPr>
        </p:nvSpPr>
        <p:spPr/>
        <p:txBody>
          <a:bodyPr/>
          <a:lstStyle/>
          <a:p>
            <a:r>
              <a:rPr lang="en-US" dirty="0" smtClean="0"/>
              <a:t>Period 4 and 6 -Today is the FIRST day of Fall, what are some of the things you will miss about the summer or what are some things you enjoy about fall. </a:t>
            </a:r>
          </a:p>
          <a:p>
            <a:endParaRPr lang="en-US" dirty="0"/>
          </a:p>
          <a:p>
            <a:endParaRPr lang="en-US" dirty="0" smtClean="0"/>
          </a:p>
          <a:p>
            <a:pPr marL="114300" indent="0">
              <a:buNone/>
            </a:pPr>
            <a:r>
              <a:rPr lang="en-US" dirty="0" smtClean="0"/>
              <a:t>Elaborate in complete sentences. </a:t>
            </a:r>
          </a:p>
          <a:p>
            <a:r>
              <a:rPr lang="en-US" dirty="0" smtClean="0"/>
              <a:t>Write 5 minutes. </a:t>
            </a:r>
          </a:p>
          <a:p>
            <a:endParaRPr lang="en-US" dirty="0"/>
          </a:p>
          <a:p>
            <a:r>
              <a:rPr lang="en-US" dirty="0" smtClean="0"/>
              <a:t>THEN…take out your homework – chapter 2 work. </a:t>
            </a:r>
          </a:p>
          <a:p>
            <a:endParaRPr lang="en-US" dirty="0"/>
          </a:p>
          <a:p>
            <a:endParaRPr lang="en-US" dirty="0" smtClean="0"/>
          </a:p>
          <a:p>
            <a:pPr marL="114300" indent="0">
              <a:buNone/>
            </a:pPr>
            <a:endParaRPr lang="en-US" dirty="0"/>
          </a:p>
        </p:txBody>
      </p:sp>
    </p:spTree>
    <p:extLst>
      <p:ext uri="{BB962C8B-B14F-4D97-AF65-F5344CB8AC3E}">
        <p14:creationId xmlns:p14="http://schemas.microsoft.com/office/powerpoint/2010/main" val="113361558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normAutofit lnSpcReduction="10000"/>
          </a:bodyPr>
          <a:lstStyle/>
          <a:p>
            <a:r>
              <a:rPr lang="en-US" dirty="0" smtClean="0"/>
              <a:t>1. Warm Up #20 – Summer and Fall </a:t>
            </a:r>
          </a:p>
          <a:p>
            <a:r>
              <a:rPr lang="en-US" dirty="0" smtClean="0"/>
              <a:t>2. Chapter 2 and Vocab #5 Assessment</a:t>
            </a:r>
          </a:p>
          <a:p>
            <a:r>
              <a:rPr lang="en-US" dirty="0" smtClean="0"/>
              <a:t>3. Review your chapter 2 quote analysis before turning it in. </a:t>
            </a:r>
          </a:p>
          <a:p>
            <a:pPr marL="114300" indent="0">
              <a:buNone/>
            </a:pPr>
            <a:r>
              <a:rPr lang="en-US" dirty="0" smtClean="0"/>
              <a:t>See Chapter 1 feedback. </a:t>
            </a:r>
          </a:p>
          <a:p>
            <a:r>
              <a:rPr lang="en-US" dirty="0" smtClean="0"/>
              <a:t>4. Vocabulary List # 6 for homework. </a:t>
            </a:r>
          </a:p>
          <a:p>
            <a:endParaRPr lang="en-US" dirty="0"/>
          </a:p>
          <a:p>
            <a:pPr marL="114300" indent="0">
              <a:buNone/>
            </a:pPr>
            <a:r>
              <a:rPr lang="en-US" dirty="0" smtClean="0"/>
              <a:t>Homework = Movie pass for Wednesday and Friday. </a:t>
            </a:r>
          </a:p>
          <a:p>
            <a:pPr marL="114300" indent="0">
              <a:buNone/>
            </a:pPr>
            <a:r>
              <a:rPr lang="en-US" dirty="0" smtClean="0"/>
              <a:t>No homework for class, no film. </a:t>
            </a:r>
          </a:p>
          <a:p>
            <a:pPr marL="114300" indent="0">
              <a:buNone/>
            </a:pPr>
            <a:endParaRPr lang="en-US" dirty="0"/>
          </a:p>
          <a:p>
            <a:pPr marL="114300" indent="0">
              <a:buNone/>
            </a:pPr>
            <a:r>
              <a:rPr lang="en-US" dirty="0" smtClean="0"/>
              <a:t>Wednesday homework, due Friday – read and notes for chapter 3 (61-81) </a:t>
            </a:r>
          </a:p>
          <a:p>
            <a:pPr marL="114300" indent="0">
              <a:buNone/>
            </a:pPr>
            <a:r>
              <a:rPr lang="en-US" dirty="0" smtClean="0"/>
              <a:t>Due Monday/Tuesday – continue reading </a:t>
            </a:r>
            <a:r>
              <a:rPr lang="en-US" smtClean="0"/>
              <a:t>and taking notes (81-99).</a:t>
            </a:r>
            <a:endParaRPr lang="en-US" dirty="0"/>
          </a:p>
        </p:txBody>
      </p:sp>
    </p:spTree>
    <p:extLst>
      <p:ext uri="{BB962C8B-B14F-4D97-AF65-F5344CB8AC3E}">
        <p14:creationId xmlns:p14="http://schemas.microsoft.com/office/powerpoint/2010/main" val="355790899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lstStyle/>
          <a:p>
            <a:r>
              <a:rPr lang="en-US" dirty="0" smtClean="0"/>
              <a:t>All classes tomorrow</a:t>
            </a:r>
          </a:p>
          <a:p>
            <a:endParaRPr lang="en-US" dirty="0"/>
          </a:p>
          <a:p>
            <a:r>
              <a:rPr lang="en-US" dirty="0" smtClean="0"/>
              <a:t>No advisory. No </a:t>
            </a:r>
            <a:r>
              <a:rPr lang="en-US" dirty="0" err="1" smtClean="0"/>
              <a:t>iPad</a:t>
            </a:r>
            <a:endParaRPr lang="en-US" dirty="0" smtClean="0"/>
          </a:p>
          <a:p>
            <a:endParaRPr lang="en-US" dirty="0"/>
          </a:p>
          <a:p>
            <a:r>
              <a:rPr lang="en-US" smtClean="0"/>
              <a:t>Dismissal at 1:30</a:t>
            </a:r>
            <a:endParaRPr lang="en-US"/>
          </a:p>
        </p:txBody>
      </p:sp>
    </p:spTree>
    <p:extLst>
      <p:ext uri="{BB962C8B-B14F-4D97-AF65-F5344CB8AC3E}">
        <p14:creationId xmlns:p14="http://schemas.microsoft.com/office/powerpoint/2010/main" val="4726228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0" indent="0">
              <a:buNone/>
            </a:pPr>
            <a:r>
              <a:rPr lang="en-US" dirty="0" smtClean="0"/>
              <a:t>Page 12:</a:t>
            </a:r>
          </a:p>
          <a:p>
            <a:pPr marL="514350" indent="-514350">
              <a:buFont typeface="+mj-lt"/>
              <a:buAutoNum type="arabicPeriod"/>
            </a:pPr>
            <a:r>
              <a:rPr lang="en-US" dirty="0" smtClean="0"/>
              <a:t>Portfolio due Monday August 11</a:t>
            </a:r>
          </a:p>
          <a:p>
            <a:pPr marL="514350" indent="-514350">
              <a:buFont typeface="+mj-lt"/>
              <a:buAutoNum type="arabicPeriod"/>
            </a:pPr>
            <a:r>
              <a:rPr lang="en-US" dirty="0" smtClean="0"/>
              <a:t>Syllabus Signed – 08/05</a:t>
            </a:r>
          </a:p>
          <a:p>
            <a:pPr marL="514350" indent="-514350">
              <a:buFont typeface="+mj-lt"/>
              <a:buAutoNum type="arabicPeriod"/>
            </a:pPr>
            <a:r>
              <a:rPr lang="en-US" dirty="0" smtClean="0"/>
              <a:t>Material next week. </a:t>
            </a:r>
          </a:p>
          <a:p>
            <a:pPr marL="514350" indent="-514350">
              <a:buFont typeface="+mj-lt"/>
              <a:buAutoNum type="arabicPeriod"/>
            </a:pPr>
            <a:endParaRPr lang="en-US" dirty="0"/>
          </a:p>
          <a:p>
            <a:pPr marL="0" indent="0">
              <a:buNone/>
            </a:pPr>
            <a:endParaRPr lang="en-US" dirty="0" smtClean="0"/>
          </a:p>
          <a:p>
            <a:pPr marL="514350" indent="-514350">
              <a:buFont typeface="+mj-lt"/>
              <a:buAutoNum type="arabicPeriod"/>
            </a:pPr>
            <a:endParaRPr lang="en-US" dirty="0"/>
          </a:p>
          <a:p>
            <a:pPr marL="514350" indent="-514350">
              <a:buFont typeface="+mj-lt"/>
              <a:buAutoNum type="arabicPeriod"/>
            </a:pPr>
            <a:endParaRPr lang="en-US" dirty="0" smtClean="0"/>
          </a:p>
          <a:p>
            <a:pPr marL="0" indent="0">
              <a:buNone/>
            </a:pPr>
            <a:endParaRPr lang="en-US" dirty="0"/>
          </a:p>
        </p:txBody>
      </p:sp>
    </p:spTree>
    <p:extLst>
      <p:ext uri="{BB962C8B-B14F-4D97-AF65-F5344CB8AC3E}">
        <p14:creationId xmlns:p14="http://schemas.microsoft.com/office/powerpoint/2010/main" val="22980817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CCE10H</a:t>
            </a:r>
            <a:br>
              <a:rPr lang="en-US" dirty="0" smtClean="0"/>
            </a:br>
            <a:r>
              <a:rPr lang="en-US" dirty="0" smtClean="0"/>
              <a:t>Homework</a:t>
            </a:r>
            <a:endParaRPr lang="en-US" dirty="0"/>
          </a:p>
        </p:txBody>
      </p:sp>
      <p:sp>
        <p:nvSpPr>
          <p:cNvPr id="3" name="Content Placeholder 2"/>
          <p:cNvSpPr>
            <a:spLocks noGrp="1"/>
          </p:cNvSpPr>
          <p:nvPr>
            <p:ph idx="1"/>
          </p:nvPr>
        </p:nvSpPr>
        <p:spPr/>
        <p:txBody>
          <a:bodyPr>
            <a:normAutofit/>
          </a:bodyPr>
          <a:lstStyle/>
          <a:p>
            <a:pPr marL="0" indent="0" algn="ctr">
              <a:buNone/>
            </a:pPr>
            <a:r>
              <a:rPr lang="en-US" b="1" dirty="0" err="1"/>
              <a:t>t</a:t>
            </a:r>
            <a:r>
              <a:rPr lang="en-US" b="1" dirty="0" err="1" smtClean="0"/>
              <a:t>enenglishhonors.weebly.com</a:t>
            </a:r>
            <a:endParaRPr lang="en-US" b="1" dirty="0" smtClean="0"/>
          </a:p>
          <a:p>
            <a:pPr marL="514350" indent="-514350">
              <a:buFont typeface="+mj-lt"/>
              <a:buAutoNum type="arabicPeriod"/>
            </a:pPr>
            <a:r>
              <a:rPr lang="en-US" dirty="0" smtClean="0"/>
              <a:t>Annotated Reading – bring all 3 to class tomorrow for timed write essay (45 minutes). </a:t>
            </a:r>
          </a:p>
          <a:p>
            <a:pPr marL="514350" indent="-514350">
              <a:buFont typeface="+mj-lt"/>
              <a:buAutoNum type="arabicPeriod"/>
            </a:pPr>
            <a:r>
              <a:rPr lang="en-US" dirty="0" err="1" smtClean="0"/>
              <a:t>SOAPSTone</a:t>
            </a:r>
            <a:r>
              <a:rPr lang="en-US" dirty="0" smtClean="0"/>
              <a:t> – answered all </a:t>
            </a:r>
            <a:r>
              <a:rPr lang="en-US" i="1" dirty="0" smtClean="0"/>
              <a:t>applicable </a:t>
            </a:r>
            <a:r>
              <a:rPr lang="en-US" dirty="0" smtClean="0"/>
              <a:t>questions, typed, MLA answer. Posted a question to one. </a:t>
            </a:r>
          </a:p>
          <a:p>
            <a:pPr marL="514350" indent="-514350">
              <a:buFont typeface="+mj-lt"/>
              <a:buAutoNum type="arabicPeriod"/>
            </a:pPr>
            <a:r>
              <a:rPr lang="en-US" dirty="0" smtClean="0"/>
              <a:t>Vocabulary – post one word to blog</a:t>
            </a:r>
          </a:p>
          <a:p>
            <a:pPr marL="0" indent="0">
              <a:buNone/>
            </a:pPr>
            <a:endParaRPr lang="en-US" dirty="0" smtClean="0"/>
          </a:p>
          <a:p>
            <a:pPr marL="0" indent="0">
              <a:buNone/>
            </a:pPr>
            <a:r>
              <a:rPr lang="en-US" i="1" dirty="0" smtClean="0">
                <a:solidFill>
                  <a:srgbClr val="FF0000"/>
                </a:solidFill>
              </a:rPr>
              <a:t>If you have not completed the assignments by Thursday, you are expected to be in office hours Thursday at 3:45</a:t>
            </a:r>
          </a:p>
          <a:p>
            <a:pPr marL="514350" indent="-514350">
              <a:buFont typeface="+mj-lt"/>
              <a:buAutoNum type="arabicPeriod"/>
            </a:pPr>
            <a:endParaRPr lang="en-US" dirty="0"/>
          </a:p>
        </p:txBody>
      </p:sp>
    </p:spTree>
    <p:extLst>
      <p:ext uri="{BB962C8B-B14F-4D97-AF65-F5344CB8AC3E}">
        <p14:creationId xmlns:p14="http://schemas.microsoft.com/office/powerpoint/2010/main" val="25514774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CCE9</a:t>
            </a:r>
            <a:endParaRPr lang="en-US" dirty="0"/>
          </a:p>
        </p:txBody>
      </p:sp>
      <p:sp>
        <p:nvSpPr>
          <p:cNvPr id="3" name="Content Placeholder 2"/>
          <p:cNvSpPr>
            <a:spLocks noGrp="1"/>
          </p:cNvSpPr>
          <p:nvPr>
            <p:ph idx="1"/>
          </p:nvPr>
        </p:nvSpPr>
        <p:spPr/>
        <p:txBody>
          <a:bodyPr/>
          <a:lstStyle/>
          <a:p>
            <a:r>
              <a:rPr lang="en-US" dirty="0" smtClean="0"/>
              <a:t>Due tomorrow, parent/guardian signed syllabus. </a:t>
            </a:r>
          </a:p>
          <a:p>
            <a:pPr marL="0" indent="0">
              <a:buNone/>
            </a:pPr>
            <a:endParaRPr lang="en-US" dirty="0"/>
          </a:p>
          <a:p>
            <a:r>
              <a:rPr lang="en-US" dirty="0" smtClean="0"/>
              <a:t>Tomorrow, you have a quiz on expectations in class. </a:t>
            </a:r>
            <a:endParaRPr lang="en-US" dirty="0"/>
          </a:p>
        </p:txBody>
      </p:sp>
    </p:spTree>
    <p:extLst>
      <p:ext uri="{BB962C8B-B14F-4D97-AF65-F5344CB8AC3E}">
        <p14:creationId xmlns:p14="http://schemas.microsoft.com/office/powerpoint/2010/main" val="14707340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#1</a:t>
            </a:r>
            <a:endParaRPr lang="en-US" dirty="0"/>
          </a:p>
        </p:txBody>
      </p:sp>
      <p:sp>
        <p:nvSpPr>
          <p:cNvPr id="3" name="Content Placeholder 2"/>
          <p:cNvSpPr>
            <a:spLocks noGrp="1"/>
          </p:cNvSpPr>
          <p:nvPr>
            <p:ph idx="1"/>
          </p:nvPr>
        </p:nvSpPr>
        <p:spPr/>
        <p:txBody>
          <a:bodyPr/>
          <a:lstStyle/>
          <a:p>
            <a:r>
              <a:rPr lang="en-US" dirty="0" smtClean="0"/>
              <a:t>What is required on your part to be a successful 9</a:t>
            </a:r>
            <a:r>
              <a:rPr lang="en-US" baseline="30000" dirty="0" smtClean="0"/>
              <a:t>th</a:t>
            </a:r>
            <a:r>
              <a:rPr lang="en-US" dirty="0" smtClean="0"/>
              <a:t> grader?</a:t>
            </a:r>
          </a:p>
        </p:txBody>
      </p:sp>
    </p:spTree>
    <p:extLst>
      <p:ext uri="{BB962C8B-B14F-4D97-AF65-F5344CB8AC3E}">
        <p14:creationId xmlns:p14="http://schemas.microsoft.com/office/powerpoint/2010/main" val="2698745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5 Successful Strategies</a:t>
            </a:r>
            <a:endParaRPr lang="en-US" dirty="0"/>
          </a:p>
        </p:txBody>
      </p:sp>
      <p:sp>
        <p:nvSpPr>
          <p:cNvPr id="3" name="Content Placeholder 2"/>
          <p:cNvSpPr>
            <a:spLocks noGrp="1"/>
          </p:cNvSpPr>
          <p:nvPr>
            <p:ph idx="1"/>
          </p:nvPr>
        </p:nvSpPr>
        <p:spPr/>
        <p:txBody>
          <a:bodyPr>
            <a:normAutofit/>
          </a:bodyPr>
          <a:lstStyle/>
          <a:p>
            <a:r>
              <a:rPr lang="en-US" dirty="0" smtClean="0"/>
              <a:t>Always do your best</a:t>
            </a:r>
          </a:p>
          <a:p>
            <a:r>
              <a:rPr lang="en-US" dirty="0" smtClean="0"/>
              <a:t>54min of 60 credits – sophomore shirt</a:t>
            </a:r>
          </a:p>
          <a:p>
            <a:r>
              <a:rPr lang="en-US" dirty="0" smtClean="0"/>
              <a:t>Get enough rest</a:t>
            </a:r>
          </a:p>
          <a:p>
            <a:r>
              <a:rPr lang="en-US" dirty="0" smtClean="0"/>
              <a:t>Prepare ahead of time for assessments</a:t>
            </a:r>
          </a:p>
          <a:p>
            <a:r>
              <a:rPr lang="en-US" dirty="0" smtClean="0"/>
              <a:t>Organized and hard working</a:t>
            </a:r>
          </a:p>
          <a:p>
            <a:r>
              <a:rPr lang="en-US" dirty="0" smtClean="0"/>
              <a:t>Follow Honor Code</a:t>
            </a:r>
          </a:p>
          <a:p>
            <a:r>
              <a:rPr lang="en-US" dirty="0" smtClean="0"/>
              <a:t>Stay focused</a:t>
            </a:r>
          </a:p>
          <a:p>
            <a:r>
              <a:rPr lang="en-US" dirty="0" smtClean="0"/>
              <a:t>Know expectations</a:t>
            </a:r>
          </a:p>
          <a:p>
            <a:r>
              <a:rPr lang="en-US" dirty="0" smtClean="0"/>
              <a:t>Dedication</a:t>
            </a:r>
          </a:p>
          <a:p>
            <a:r>
              <a:rPr lang="en-US" dirty="0" smtClean="0"/>
              <a:t>Never give up</a:t>
            </a:r>
          </a:p>
          <a:p>
            <a:endParaRPr lang="en-US" dirty="0"/>
          </a:p>
        </p:txBody>
      </p:sp>
    </p:spTree>
    <p:extLst>
      <p:ext uri="{BB962C8B-B14F-4D97-AF65-F5344CB8AC3E}">
        <p14:creationId xmlns:p14="http://schemas.microsoft.com/office/powerpoint/2010/main" val="21779249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6 Success Strategies</a:t>
            </a:r>
            <a:endParaRPr lang="en-US" dirty="0"/>
          </a:p>
        </p:txBody>
      </p:sp>
      <p:sp>
        <p:nvSpPr>
          <p:cNvPr id="3" name="Content Placeholder 2"/>
          <p:cNvSpPr>
            <a:spLocks noGrp="1"/>
          </p:cNvSpPr>
          <p:nvPr>
            <p:ph idx="1"/>
          </p:nvPr>
        </p:nvSpPr>
        <p:spPr/>
        <p:txBody>
          <a:bodyPr>
            <a:normAutofit lnSpcReduction="10000"/>
          </a:bodyPr>
          <a:lstStyle/>
          <a:p>
            <a:r>
              <a:rPr lang="en-US" dirty="0" smtClean="0"/>
              <a:t>Finish all homework</a:t>
            </a:r>
          </a:p>
          <a:p>
            <a:r>
              <a:rPr lang="en-US" dirty="0" smtClean="0"/>
              <a:t>Be confident </a:t>
            </a:r>
          </a:p>
          <a:p>
            <a:r>
              <a:rPr lang="en-US" dirty="0" smtClean="0"/>
              <a:t>Don’t procrastinate</a:t>
            </a:r>
          </a:p>
          <a:p>
            <a:r>
              <a:rPr lang="en-US" dirty="0" smtClean="0"/>
              <a:t>Open up to others</a:t>
            </a:r>
          </a:p>
          <a:p>
            <a:r>
              <a:rPr lang="en-US" dirty="0" smtClean="0"/>
              <a:t>Always try your best </a:t>
            </a:r>
          </a:p>
          <a:p>
            <a:r>
              <a:rPr lang="en-US" dirty="0" smtClean="0"/>
              <a:t>Ask for help when you need it</a:t>
            </a:r>
          </a:p>
          <a:p>
            <a:r>
              <a:rPr lang="en-US" dirty="0" smtClean="0"/>
              <a:t>Plan ahead (study for test, review notes, read on time…)</a:t>
            </a:r>
          </a:p>
          <a:p>
            <a:r>
              <a:rPr lang="en-US" dirty="0" smtClean="0"/>
              <a:t>Pay attention to your teacher</a:t>
            </a:r>
          </a:p>
          <a:p>
            <a:r>
              <a:rPr lang="en-US" dirty="0" smtClean="0"/>
              <a:t>Focus</a:t>
            </a:r>
          </a:p>
          <a:p>
            <a:r>
              <a:rPr lang="en-US" dirty="0" smtClean="0"/>
              <a:t>Study </a:t>
            </a:r>
          </a:p>
          <a:p>
            <a:r>
              <a:rPr lang="en-US" dirty="0" smtClean="0"/>
              <a:t>Try hard</a:t>
            </a:r>
          </a:p>
          <a:p>
            <a:r>
              <a:rPr lang="en-US" dirty="0" smtClean="0"/>
              <a:t>Be organized </a:t>
            </a:r>
          </a:p>
          <a:p>
            <a:endParaRPr lang="en-US" dirty="0"/>
          </a:p>
        </p:txBody>
      </p:sp>
    </p:spTree>
    <p:extLst>
      <p:ext uri="{BB962C8B-B14F-4D97-AF65-F5344CB8AC3E}">
        <p14:creationId xmlns:p14="http://schemas.microsoft.com/office/powerpoint/2010/main" val="1928441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8037</TotalTime>
  <Words>2271</Words>
  <Application>Microsoft Macintosh PowerPoint</Application>
  <PresentationFormat>On-screen Show (4:3)</PresentationFormat>
  <Paragraphs>277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Adjacency</vt:lpstr>
      <vt:lpstr>Common Core English 10 Honors </vt:lpstr>
      <vt:lpstr>Syllabus Review</vt:lpstr>
      <vt:lpstr>Class Flow</vt:lpstr>
      <vt:lpstr>Homework</vt:lpstr>
      <vt:lpstr>CCE10H Homework</vt:lpstr>
      <vt:lpstr>CCE9</vt:lpstr>
      <vt:lpstr>Warm-Up #1</vt:lpstr>
      <vt:lpstr>Period 5 Successful Strategies</vt:lpstr>
      <vt:lpstr>Period 6 Success Strategies</vt:lpstr>
      <vt:lpstr>MLA Heading</vt:lpstr>
      <vt:lpstr>Exit Slip #1</vt:lpstr>
      <vt:lpstr>Warm Up #4</vt:lpstr>
      <vt:lpstr>Assessment Protocol</vt:lpstr>
      <vt:lpstr>Correcting Peer Papers</vt:lpstr>
      <vt:lpstr>Warm Up #5 – please write in complete thoughts and substantiate your responses.</vt:lpstr>
      <vt:lpstr>Warm Up #6</vt:lpstr>
      <vt:lpstr>Warm Up #7: Picture Time </vt:lpstr>
      <vt:lpstr>Warm Up #8- How can you continue to improve your Lexile level, be specific. </vt:lpstr>
      <vt:lpstr>Warm Up #9 - How can you continue to improve your Lexile level, be specific. </vt:lpstr>
      <vt:lpstr>Period 1 CCE 10H Improved. </vt:lpstr>
      <vt:lpstr>CCE 10 H – Period 3</vt:lpstr>
      <vt:lpstr>CCE 10 H – Period 4</vt:lpstr>
      <vt:lpstr>Warm Up #10</vt:lpstr>
      <vt:lpstr>To Do and Hwk. </vt:lpstr>
      <vt:lpstr>Warm Up # 12 </vt:lpstr>
      <vt:lpstr>Warm Up #13, #14 - Weebly</vt:lpstr>
      <vt:lpstr>Warm Up #15</vt:lpstr>
      <vt:lpstr>Character Matrix</vt:lpstr>
      <vt:lpstr>Prologue comprehension questions</vt:lpstr>
      <vt:lpstr>Warm Up #16</vt:lpstr>
      <vt:lpstr>Warm Up #17</vt:lpstr>
      <vt:lpstr>Warm Up # 18</vt:lpstr>
      <vt:lpstr>Chapter One Assessment </vt:lpstr>
      <vt:lpstr>Warm Up #19</vt:lpstr>
      <vt:lpstr>JIGSAW Vocabulary</vt:lpstr>
      <vt:lpstr>#20</vt:lpstr>
      <vt:lpstr>Agenda </vt:lpstr>
      <vt:lpstr>Wednesday</vt:lpstr>
    </vt:vector>
  </TitlesOfParts>
  <Company>Alliance College-Ready Public Schools-MASS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Kenda Haro</dc:creator>
  <cp:lastModifiedBy>Kenda Haro</cp:lastModifiedBy>
  <cp:revision>84</cp:revision>
  <dcterms:created xsi:type="dcterms:W3CDTF">2014-08-04T16:12:57Z</dcterms:created>
  <dcterms:modified xsi:type="dcterms:W3CDTF">2014-09-24T17:20:31Z</dcterms:modified>
</cp:coreProperties>
</file>