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5.xml" Type="http://schemas.openxmlformats.org/officeDocument/2006/relationships/slideLayout" Id="rId1"/><Relationship Target="../media/image02.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6.xml" Type="http://schemas.openxmlformats.org/officeDocument/2006/relationships/slideLayout" Id="rId1"/><Relationship Target="http://youtube.com/v/6Fa_fuSxOyM" Type="http://schemas.openxmlformats.org/officeDocument/2006/relationships/hyperlink" TargetMode="External" Id="rId4"/><Relationship Target="../media/image01.jpg" Type="http://schemas.openxmlformats.org/officeDocument/2006/relationships/image"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http://ngm.nationalgeographic.com/2010/12/afghan-women/rubin-text"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4"/><Relationship Target="../media/image0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616292" x="685800"/>
            <a:ext cy="1159799" cx="7772400"/>
          </a:xfrm>
          <a:prstGeom prst="rect">
            <a:avLst/>
          </a:prstGeom>
          <a:ln>
            <a:noFill/>
          </a:ln>
        </p:spPr>
        <p:txBody>
          <a:bodyPr bIns="91425" rIns="91425" lIns="91425" tIns="91425" anchor="b" anchorCtr="0">
            <a:noAutofit/>
          </a:bodyPr>
          <a:lstStyle/>
          <a:p>
            <a:pPr>
              <a:spcBef>
                <a:spcPts val="0"/>
              </a:spcBef>
              <a:buNone/>
            </a:pPr>
            <a:r>
              <a:rPr lang="en">
                <a:solidFill>
                  <a:srgbClr val="EA9999"/>
                </a:solidFill>
                <a:latin typeface="Satisfy"/>
                <a:ea typeface="Satisfy"/>
                <a:cs typeface="Satisfy"/>
                <a:sym typeface="Satisfy"/>
              </a:rPr>
              <a:t>Women in Society</a:t>
            </a:r>
          </a:p>
        </p:txBody>
      </p:sp>
      <p:sp>
        <p:nvSpPr>
          <p:cNvPr id="24" name="Shape 24"/>
          <p:cNvSpPr txBox="1"/>
          <p:nvPr>
            <p:ph idx="1" type="subTitle"/>
          </p:nvPr>
        </p:nvSpPr>
        <p:spPr>
          <a:xfrm>
            <a:off y="2319328" x="590150"/>
            <a:ext cy="784799" cx="7772400"/>
          </a:xfrm>
          <a:prstGeom prst="rect">
            <a:avLst/>
          </a:prstGeom>
        </p:spPr>
        <p:txBody>
          <a:bodyPr bIns="91425" rIns="91425" lIns="91425" tIns="91425" anchor="t" anchorCtr="0">
            <a:noAutofit/>
          </a:bodyPr>
          <a:lstStyle/>
          <a:p>
            <a:pPr rtl="0">
              <a:spcBef>
                <a:spcPts val="0"/>
              </a:spcBef>
              <a:buNone/>
            </a:pPr>
            <a:r>
              <a:rPr lang="en">
                <a:solidFill>
                  <a:srgbClr val="D5A6BD"/>
                </a:solidFill>
                <a:latin typeface="Josefin Slab"/>
                <a:ea typeface="Josefin Slab"/>
                <a:cs typeface="Josefin Slab"/>
                <a:sym typeface="Josefin Slab"/>
              </a:rPr>
              <a:t>by:</a:t>
            </a:r>
          </a:p>
          <a:p>
            <a:pPr rtl="0">
              <a:spcBef>
                <a:spcPts val="0"/>
              </a:spcBef>
              <a:buNone/>
            </a:pPr>
            <a:r>
              <a:rPr lang="en">
                <a:solidFill>
                  <a:srgbClr val="D5A6BD"/>
                </a:solidFill>
                <a:latin typeface="Josefin Slab"/>
                <a:ea typeface="Josefin Slab"/>
                <a:cs typeface="Josefin Slab"/>
                <a:sym typeface="Josefin Slab"/>
              </a:rPr>
              <a:t>Alyx Mercado, Crystal Palacios and Samantha Cabrera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pic>
        <p:nvPicPr>
          <p:cNvPr id="77" name="Shape 77"/>
          <p:cNvPicPr preferRelativeResize="0"/>
          <p:nvPr/>
        </p:nvPicPr>
        <p:blipFill>
          <a:blip r:embed="rId3">
            <a:alphaModFix/>
          </a:blip>
          <a:stretch>
            <a:fillRect/>
          </a:stretch>
        </p:blipFill>
        <p:spPr>
          <a:xfrm>
            <a:off y="268100" x="275050"/>
            <a:ext cy="3905774" cx="6509649"/>
          </a:xfrm>
          <a:prstGeom prst="rect">
            <a:avLst/>
          </a:prstGeom>
          <a:noFill/>
          <a:ln>
            <a:noFill/>
          </a:ln>
        </p:spPr>
      </p:pic>
      <p:sp>
        <p:nvSpPr>
          <p:cNvPr id="78" name="Shape 78"/>
          <p:cNvSpPr txBox="1"/>
          <p:nvPr>
            <p:ph idx="1" type="body"/>
          </p:nvPr>
        </p:nvSpPr>
        <p:spPr>
          <a:xfrm>
            <a:off y="4342084" x="1163550"/>
            <a:ext cy="519599" cx="8229600"/>
          </a:xfrm>
          <a:prstGeom prst="rect">
            <a:avLst/>
          </a:prstGeom>
        </p:spPr>
        <p:txBody>
          <a:bodyPr bIns="91425" rIns="91425" lIns="91425" tIns="91425" anchor="t" anchorCtr="0">
            <a:noAutofit/>
          </a:bodyPr>
          <a:lstStyle/>
          <a:p>
            <a:pPr>
              <a:spcBef>
                <a:spcPts val="0"/>
              </a:spcBef>
              <a:buNone/>
            </a:pPr>
            <a:r>
              <a:rPr sz="2400" lang="en">
                <a:solidFill>
                  <a:srgbClr val="F6B26B"/>
                </a:solidFill>
                <a:latin typeface="Pacifico"/>
                <a:ea typeface="Pacifico"/>
                <a:cs typeface="Pacifico"/>
                <a:sym typeface="Pacifico"/>
              </a:rPr>
              <a:t>women in  Mazar-i-Sharif, Afghanistan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solidFill>
                  <a:srgbClr val="D0E0E3"/>
                </a:solidFill>
                <a:latin typeface="Niconne"/>
                <a:ea typeface="Niconne"/>
                <a:cs typeface="Niconne"/>
                <a:sym typeface="Niconne"/>
              </a:rPr>
              <a:t>Afghan Women Soar to New Heights</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a:spcBef>
                <a:spcPts val="0"/>
              </a:spcBef>
              <a:buNone/>
            </a:pPr>
            <a:r>
              <a:rPr sz="2400" lang="en">
                <a:solidFill>
                  <a:srgbClr val="FFA2D5"/>
                </a:solidFill>
                <a:latin typeface="Josefin Slab"/>
                <a:ea typeface="Josefin Slab"/>
                <a:cs typeface="Josefin Slab"/>
                <a:sym typeface="Josefin Slab"/>
              </a:rPr>
              <a:t>http://www.nato.int/cps/en/natolive/news_71148.htm</a:t>
            </a:r>
          </a:p>
          <a:p>
            <a:pPr algn="ctr">
              <a:spcBef>
                <a:spcPts val="0"/>
              </a:spcBef>
              <a:buNone/>
            </a:pPr>
            <a:r>
              <a:rPr sz="2400" lang="en">
                <a:solidFill>
                  <a:srgbClr val="FFA2D5"/>
                </a:solidFill>
                <a:latin typeface="Josefin Slab"/>
                <a:ea typeface="Josefin Slab"/>
                <a:cs typeface="Josefin Slab"/>
                <a:sym typeface="Josefin Slab"/>
              </a:rPr>
              <a:t>Fortunately not all Afghan women go through such horrible conditions some actually are very successful and have a beautiful life. These Afghan women have proved to all the people that have ever doubted them that just because they are women does not mean they are any less then a man. These women have “soared to new heights” and protect their nation in the Air Force.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pic>
        <p:nvPicPr>
          <p:cNvPr id="89" name="Shape 89"/>
          <p:cNvPicPr preferRelativeResize="0"/>
          <p:nvPr/>
        </p:nvPicPr>
        <p:blipFill>
          <a:blip r:embed="rId3">
            <a:alphaModFix/>
          </a:blip>
          <a:stretch>
            <a:fillRect/>
          </a:stretch>
        </p:blipFill>
        <p:spPr>
          <a:xfrm>
            <a:off y="308200" x="1784375"/>
            <a:ext cy="4293350" cx="572692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a:hlinkClick r:id="rId4"/>
          </p:cNvPr>
          <p:cNvSpPr/>
          <p:nvPr/>
        </p:nvSpPr>
        <p:spPr>
          <a:xfrm>
            <a:off y="507625" x="1819837"/>
            <a:ext cy="4128249" cx="5504325"/>
          </a:xfrm>
          <a:prstGeom prst="rect">
            <a:avLst/>
          </a:prstGeom>
          <a:blipFill>
            <a:blip r:embed="rId5">
              <a:alphaModFix/>
            </a:blip>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Clr>
                <a:schemeClr val="dk1"/>
              </a:buClr>
              <a:buFont typeface="Arial"/>
              <a:buNone/>
            </a:pPr>
            <a:r>
              <a:t/>
            </a:r>
            <a:endParaRPr b="0" sz="1000">
              <a:solidFill>
                <a:srgbClr val="351C75"/>
              </a:solidFill>
              <a:latin typeface="Delius Swash Caps"/>
              <a:ea typeface="Delius Swash Caps"/>
              <a:cs typeface="Delius Swash Caps"/>
              <a:sym typeface="Delius Swash Caps"/>
            </a:endParaRPr>
          </a:p>
          <a:p>
            <a:pPr algn="ctr">
              <a:spcBef>
                <a:spcPts val="0"/>
              </a:spcBef>
              <a:buNone/>
            </a:pPr>
            <a:r>
              <a:rPr sz="2400" lang="en">
                <a:solidFill>
                  <a:srgbClr val="6FA8DC"/>
                </a:solidFill>
                <a:latin typeface="Delius Swash Caps"/>
                <a:ea typeface="Delius Swash Caps"/>
                <a:cs typeface="Delius Swash Caps"/>
                <a:sym typeface="Delius Swash Caps"/>
              </a:rPr>
              <a:t>How have things change/stayed the same since the Taliban lost power?</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a:spcBef>
                <a:spcPts val="0"/>
              </a:spcBef>
              <a:buNone/>
            </a:pPr>
            <a:r>
              <a:rPr sz="1800" lang="en">
                <a:solidFill>
                  <a:srgbClr val="FFF2CC"/>
                </a:solidFill>
                <a:latin typeface="Josefin Slab"/>
                <a:ea typeface="Josefin Slab"/>
                <a:cs typeface="Josefin Slab"/>
                <a:sym typeface="Josefin Slab"/>
              </a:rPr>
              <a:t>When the Taliban lost power very few women had an opportunity to go to school, good health care, and employment.</a:t>
            </a:r>
          </a:p>
          <a:p>
            <a:pPr algn="ctr" rtl="0">
              <a:spcBef>
                <a:spcPts val="0"/>
              </a:spcBef>
              <a:buNone/>
            </a:pPr>
            <a:r>
              <a:rPr sz="1800" lang="en">
                <a:solidFill>
                  <a:srgbClr val="FFF2CC"/>
                </a:solidFill>
                <a:latin typeface="Josefin Slab"/>
                <a:ea typeface="Josefin Slab"/>
                <a:cs typeface="Josefin Slab"/>
                <a:sym typeface="Josefin Slab"/>
              </a:rPr>
              <a:t>Women remained fearful of the armed Americans who were all over the country.</a:t>
            </a:r>
          </a:p>
          <a:p>
            <a:pPr algn="ctr" rtl="0">
              <a:spcBef>
                <a:spcPts val="0"/>
              </a:spcBef>
              <a:buNone/>
            </a:pPr>
            <a:r>
              <a:rPr sz="1800" lang="en">
                <a:solidFill>
                  <a:srgbClr val="FFF2CC"/>
                </a:solidFill>
                <a:latin typeface="Josefin Slab"/>
                <a:ea typeface="Josefin Slab"/>
                <a:cs typeface="Josefin Slab"/>
                <a:sym typeface="Josefin Slab"/>
              </a:rPr>
              <a:t>Women still have to listen to the demands of the males because males didn’t want to give women independence.</a:t>
            </a:r>
          </a:p>
          <a:p>
            <a:pPr algn="ctr" rtl="0">
              <a:spcBef>
                <a:spcPts val="0"/>
              </a:spcBef>
              <a:buNone/>
            </a:pPr>
            <a:r>
              <a:rPr sz="1800" lang="en">
                <a:solidFill>
                  <a:srgbClr val="FFF2CC"/>
                </a:solidFill>
                <a:latin typeface="Josefin Slab"/>
                <a:ea typeface="Josefin Slab"/>
                <a:cs typeface="Josefin Slab"/>
                <a:sym typeface="Josefin Slab"/>
              </a:rPr>
              <a:t>There are reports of beatings, rape, and kidnappings that have increased.</a:t>
            </a:r>
          </a:p>
          <a:p>
            <a:pPr algn="ctr">
              <a:spcBef>
                <a:spcPts val="0"/>
              </a:spcBef>
              <a:buNone/>
            </a:pPr>
            <a:r>
              <a:rPr sz="1800" lang="en">
                <a:solidFill>
                  <a:srgbClr val="FFF2CC"/>
                </a:solidFill>
                <a:latin typeface="Josefin Slab"/>
                <a:ea typeface="Josefin Slab"/>
                <a:cs typeface="Josefin Slab"/>
                <a:sym typeface="Josefin Slab"/>
              </a:rPr>
              <a:t>If women make multiple reports of being sexually insulted they will be automatically imprisoned.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solidFill>
                  <a:srgbClr val="6D9EEB"/>
                </a:solidFill>
                <a:latin typeface="Satisfy"/>
                <a:ea typeface="Satisfy"/>
                <a:cs typeface="Satisfy"/>
                <a:sym typeface="Satisfy"/>
              </a:rPr>
              <a:t>Explore how women’s role in society has developed in the last forty years?</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a:spcBef>
                <a:spcPts val="0"/>
              </a:spcBef>
              <a:buNone/>
            </a:pPr>
            <a:r>
              <a:rPr sz="1800" lang="en">
                <a:solidFill>
                  <a:srgbClr val="FFD966"/>
                </a:solidFill>
                <a:latin typeface="Quicksand"/>
                <a:ea typeface="Quicksand"/>
                <a:cs typeface="Quicksand"/>
                <a:sym typeface="Quicksand"/>
              </a:rPr>
              <a:t>Afghan women have proved to the world that if you want something you need to work hard and never give up. However, there is still much corruption in Afghanistan. Afghan women still struggle for finding peace, freedom, democracy and women's rights in fundamentalism.  Fortunately, there are organizations like RAWA that help support and help fight for Afghan women rights. Over the years Afghan women have been through many harsh conditions and unfortunate events and are discriminated for being of the female gender. Woman have been raped, abused, and tortured in Afghanistan.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45803" x="457200"/>
            <a:ext cy="857400" cx="8229600"/>
          </a:xfrm>
          <a:prstGeom prst="rect">
            <a:avLst/>
          </a:prstGeom>
        </p:spPr>
        <p:txBody>
          <a:bodyPr bIns="91425" rIns="91425" lIns="91425" tIns="91425" anchor="b" anchorCtr="0">
            <a:noAutofit/>
          </a:bodyPr>
          <a:lstStyle/>
          <a:p>
            <a:pPr algn="ctr">
              <a:spcBef>
                <a:spcPts val="0"/>
              </a:spcBef>
              <a:buNone/>
            </a:pPr>
            <a:r>
              <a:rPr b="0" sz="3000" lang="en">
                <a:solidFill>
                  <a:srgbClr val="DD7E6B"/>
                </a:solidFill>
                <a:latin typeface="Architects Daughter"/>
                <a:ea typeface="Architects Daughter"/>
                <a:cs typeface="Architects Daughter"/>
                <a:sym typeface="Architects Daughter"/>
              </a:rPr>
              <a:t>What challenges to modern Afghan women encounter?</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a:spcBef>
                <a:spcPts val="0"/>
              </a:spcBef>
              <a:buNone/>
            </a:pPr>
            <a:r>
              <a:rPr lang="en">
                <a:solidFill>
                  <a:srgbClr val="6AA84F"/>
                </a:solidFill>
                <a:latin typeface="Delius Swash Caps"/>
                <a:ea typeface="Delius Swash Caps"/>
                <a:cs typeface="Delius Swash Caps"/>
                <a:sym typeface="Delius Swash Caps"/>
              </a:rPr>
              <a:t>-having an arranged marriage</a:t>
            </a:r>
          </a:p>
          <a:p>
            <a:pPr algn="ctr" rtl="0">
              <a:spcBef>
                <a:spcPts val="0"/>
              </a:spcBef>
              <a:buNone/>
            </a:pPr>
            <a:r>
              <a:rPr lang="en">
                <a:solidFill>
                  <a:srgbClr val="6AA84F"/>
                </a:solidFill>
                <a:latin typeface="Delius Swash Caps"/>
                <a:ea typeface="Delius Swash Caps"/>
                <a:cs typeface="Delius Swash Caps"/>
                <a:sym typeface="Delius Swash Caps"/>
              </a:rPr>
              <a:t>-not dressing the way they’d like</a:t>
            </a:r>
          </a:p>
          <a:p>
            <a:pPr algn="ctr" rtl="0">
              <a:spcBef>
                <a:spcPts val="0"/>
              </a:spcBef>
              <a:buNone/>
            </a:pPr>
            <a:r>
              <a:rPr lang="en">
                <a:solidFill>
                  <a:srgbClr val="6AA84F"/>
                </a:solidFill>
                <a:latin typeface="Delius Swash Caps"/>
                <a:ea typeface="Delius Swash Caps"/>
                <a:cs typeface="Delius Swash Caps"/>
                <a:sym typeface="Delius Swash Caps"/>
              </a:rPr>
              <a:t>-being underestimated to do the same job as men</a:t>
            </a:r>
          </a:p>
          <a:p>
            <a:pPr algn="ctr" rtl="0">
              <a:spcBef>
                <a:spcPts val="0"/>
              </a:spcBef>
              <a:buNone/>
            </a:pPr>
            <a:r>
              <a:rPr lang="en">
                <a:solidFill>
                  <a:srgbClr val="6AA84F"/>
                </a:solidFill>
                <a:latin typeface="Delius Swash Caps"/>
                <a:ea typeface="Delius Swash Caps"/>
                <a:cs typeface="Delius Swash Caps"/>
                <a:sym typeface="Delius Swash Caps"/>
              </a:rPr>
              <a:t>-having the image as a “household wife”</a:t>
            </a:r>
          </a:p>
          <a:p>
            <a:pPr algn="ctr">
              <a:spcBef>
                <a:spcPts val="0"/>
              </a:spcBef>
              <a:buNone/>
            </a:pPr>
            <a:r>
              <a:rPr lang="en">
                <a:solidFill>
                  <a:srgbClr val="6AA84F"/>
                </a:solidFill>
                <a:latin typeface="Delius Swash Caps"/>
                <a:ea typeface="Delius Swash Caps"/>
                <a:cs typeface="Delius Swash Caps"/>
                <a:sym typeface="Delius Swash Caps"/>
              </a:rPr>
              <a:t>-subjected to having an input for life decisions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lnSpc>
                <a:spcPct val="115000"/>
              </a:lnSpc>
              <a:spcBef>
                <a:spcPts val="0"/>
              </a:spcBef>
              <a:buNone/>
            </a:pPr>
            <a:r>
              <a:rPr b="0" sz="3000" lang="en">
                <a:solidFill>
                  <a:schemeClr val="accent6"/>
                </a:solidFill>
                <a:latin typeface="Just Another Hand"/>
                <a:ea typeface="Just Another Hand"/>
                <a:cs typeface="Just Another Hand"/>
                <a:sym typeface="Just Another Hand"/>
              </a:rPr>
              <a:t>Afghanistan's Women after 'Liberation' </a:t>
            </a:r>
            <a:r>
              <a:rPr sz="3000" lang="en">
                <a:solidFill>
                  <a:schemeClr val="accent6"/>
                </a:solidFill>
                <a:latin typeface="Just Another Hand"/>
                <a:ea typeface="Just Another Hand"/>
                <a:cs typeface="Just Another Hand"/>
                <a:sym typeface="Just Another Hand"/>
              </a:rPr>
              <a:t> </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1800" lang="en">
                <a:solidFill>
                  <a:srgbClr val="A64D79"/>
                </a:solidFill>
                <a:latin typeface="Comfortaa"/>
                <a:ea typeface="Comfortaa"/>
                <a:cs typeface="Comfortaa"/>
                <a:sym typeface="Comfortaa"/>
              </a:rPr>
              <a:t>http://www.rawa.org/nanji.htm</a:t>
            </a:r>
          </a:p>
          <a:p>
            <a:pPr rtl="0">
              <a:spcBef>
                <a:spcPts val="0"/>
              </a:spcBef>
              <a:buNone/>
            </a:pPr>
            <a:r>
              <a:t/>
            </a:r>
            <a:endParaRPr sz="1800">
              <a:solidFill>
                <a:srgbClr val="A64D79"/>
              </a:solidFill>
              <a:latin typeface="Comfortaa"/>
              <a:ea typeface="Comfortaa"/>
              <a:cs typeface="Comfortaa"/>
              <a:sym typeface="Comfortaa"/>
            </a:endParaRPr>
          </a:p>
          <a:p>
            <a:pPr>
              <a:spcBef>
                <a:spcPts val="0"/>
              </a:spcBef>
              <a:buNone/>
            </a:pPr>
            <a:r>
              <a:rPr sz="1800" lang="en">
                <a:solidFill>
                  <a:srgbClr val="A64D79"/>
                </a:solidFill>
                <a:latin typeface="Comfortaa"/>
                <a:ea typeface="Comfortaa"/>
                <a:cs typeface="Comfortaa"/>
                <a:sym typeface="Comfortaa"/>
              </a:rPr>
              <a:t>In the article there was a convention happening in Afghanistan in the Loya Jirga. It was to discuss about the new constitution. A woman name Joya was brave enough to voice the actions that were occurring. Some of the actions she was referring to was getting acid thrown into womens faces, breasts chopped off, and other horrendous actions. In Taliban women have got more opportunities, but not all of of them women. Some organizations are trying to help the women get more equality rights. The woman in Afghanistan will begin to talk once the country is strong itself.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pic>
        <p:nvPicPr>
          <p:cNvPr id="53" name="Shape 53"/>
          <p:cNvPicPr preferRelativeResize="0"/>
          <p:nvPr/>
        </p:nvPicPr>
        <p:blipFill>
          <a:blip r:embed="rId3">
            <a:alphaModFix/>
          </a:blip>
          <a:stretch>
            <a:fillRect/>
          </a:stretch>
        </p:blipFill>
        <p:spPr>
          <a:xfrm>
            <a:off y="230325" x="1172525"/>
            <a:ext cy="4682849" cx="62345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body"/>
          </p:nvPr>
        </p:nvSpPr>
        <p:spPr>
          <a:xfrm>
            <a:off y="931800" x="457200"/>
            <a:ext cy="3725699" cx="8229600"/>
          </a:xfrm>
          <a:prstGeom prst="rect">
            <a:avLst/>
          </a:prstGeom>
        </p:spPr>
        <p:txBody>
          <a:bodyPr bIns="91425" rIns="91425" lIns="91425" tIns="91425" anchor="t" anchorCtr="0">
            <a:noAutofit/>
          </a:bodyPr>
          <a:lstStyle/>
          <a:p>
            <a:pPr rtl="0">
              <a:spcBef>
                <a:spcPts val="0"/>
              </a:spcBef>
              <a:buNone/>
            </a:pPr>
            <a:r>
              <a:rPr u="sng" sz="2000" lang="en">
                <a:solidFill>
                  <a:schemeClr val="hlink"/>
                </a:solidFill>
                <a:latin typeface="Josefin Slab"/>
                <a:ea typeface="Josefin Slab"/>
                <a:cs typeface="Josefin Slab"/>
                <a:sym typeface="Josefin Slab"/>
                <a:hlinkClick r:id="rId3"/>
              </a:rPr>
              <a:t>http://ngm.nationalgeographic.com/2010/12/afghan-women/rubin-text</a:t>
            </a:r>
          </a:p>
          <a:p>
            <a:pPr rtl="0">
              <a:spcBef>
                <a:spcPts val="0"/>
              </a:spcBef>
              <a:buNone/>
            </a:pPr>
            <a:r>
              <a:t/>
            </a:r>
            <a:endParaRPr sz="2000">
              <a:solidFill>
                <a:srgbClr val="76A5AF"/>
              </a:solidFill>
              <a:latin typeface="Josefin Slab"/>
              <a:ea typeface="Josefin Slab"/>
              <a:cs typeface="Josefin Slab"/>
              <a:sym typeface="Josefin Slab"/>
            </a:endParaRPr>
          </a:p>
          <a:p>
            <a:pPr>
              <a:spcBef>
                <a:spcPts val="0"/>
              </a:spcBef>
              <a:buNone/>
            </a:pPr>
            <a:r>
              <a:rPr sz="2000" lang="en">
                <a:solidFill>
                  <a:srgbClr val="76A5AF"/>
                </a:solidFill>
                <a:latin typeface="Josefin Slab"/>
                <a:ea typeface="Josefin Slab"/>
                <a:cs typeface="Josefin Slab"/>
                <a:sym typeface="Josefin Slab"/>
              </a:rPr>
              <a:t>According to National Geographic in Afghanistan, it is considered normal to brutalize, abuse, discriminate women. Women are being deprived from school and are expected to do traditional “women actions”. Women are being traumatized everyday by men every day in Afghanistan. Bibi Aisha was abused by her husband he slashed her nose and ears as punishment for running away. Sahera Sharif stood up to her father by locking herself in a closet until her father agreed to let her attend school.</a:t>
            </a:r>
          </a:p>
        </p:txBody>
      </p:sp>
      <p:sp>
        <p:nvSpPr>
          <p:cNvPr id="59" name="Shape 59"/>
          <p:cNvSpPr txBox="1"/>
          <p:nvPr>
            <p:ph type="title"/>
          </p:nvPr>
        </p:nvSpPr>
        <p:spPr>
          <a:xfrm>
            <a:off y="1806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A64D79"/>
                </a:solidFill>
                <a:latin typeface="Satisfy"/>
                <a:ea typeface="Satisfy"/>
                <a:cs typeface="Satisfy"/>
                <a:sym typeface="Satisfy"/>
              </a:rPr>
              <a:t>Afghan Women</a:t>
            </a:r>
            <a:r>
              <a:rPr lang="en">
                <a:solidFill>
                  <a:srgbClr val="A64D79"/>
                </a:solidFil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pic>
        <p:nvPicPr>
          <p:cNvPr id="64" name="Shape 64"/>
          <p:cNvPicPr preferRelativeResize="0"/>
          <p:nvPr/>
        </p:nvPicPr>
        <p:blipFill>
          <a:blip r:embed="rId3">
            <a:alphaModFix/>
          </a:blip>
          <a:stretch>
            <a:fillRect/>
          </a:stretch>
        </p:blipFill>
        <p:spPr>
          <a:xfrm>
            <a:off y="420100" x="229075"/>
            <a:ext cy="4130374" cx="3129074"/>
          </a:xfrm>
          <a:prstGeom prst="rect">
            <a:avLst/>
          </a:prstGeom>
          <a:noFill/>
          <a:ln>
            <a:noFill/>
          </a:ln>
        </p:spPr>
      </p:pic>
      <p:pic>
        <p:nvPicPr>
          <p:cNvPr id="65" name="Shape 65"/>
          <p:cNvPicPr preferRelativeResize="0"/>
          <p:nvPr/>
        </p:nvPicPr>
        <p:blipFill>
          <a:blip r:embed="rId4">
            <a:alphaModFix/>
          </a:blip>
          <a:stretch>
            <a:fillRect/>
          </a:stretch>
        </p:blipFill>
        <p:spPr>
          <a:xfrm>
            <a:off y="420100" x="3783225"/>
            <a:ext cy="3237723" cx="4856574"/>
          </a:xfrm>
          <a:prstGeom prst="rect">
            <a:avLst/>
          </a:prstGeom>
          <a:noFill/>
          <a:ln>
            <a:noFill/>
          </a:ln>
        </p:spPr>
      </p:pic>
      <p:sp>
        <p:nvSpPr>
          <p:cNvPr id="66" name="Shape 66"/>
          <p:cNvSpPr txBox="1"/>
          <p:nvPr/>
        </p:nvSpPr>
        <p:spPr>
          <a:xfrm>
            <a:off y="4027675" x="4027650"/>
            <a:ext cy="701399" cx="4920300"/>
          </a:xfrm>
          <a:prstGeom prst="rect">
            <a:avLst/>
          </a:prstGeom>
          <a:noFill/>
          <a:ln>
            <a:noFill/>
          </a:ln>
        </p:spPr>
        <p:txBody>
          <a:bodyPr bIns="91425" rIns="91425" lIns="91425" tIns="91425" anchor="t" anchorCtr="0">
            <a:noAutofit/>
          </a:bodyPr>
          <a:lstStyle/>
          <a:p>
            <a:pPr>
              <a:spcBef>
                <a:spcPts val="0"/>
              </a:spcBef>
              <a:buNone/>
            </a:pPr>
            <a:r>
              <a:rPr sz="2400" lang="en">
                <a:solidFill>
                  <a:schemeClr val="accent4"/>
                </a:solidFill>
                <a:latin typeface="Sofia"/>
                <a:ea typeface="Sofia"/>
                <a:cs typeface="Sofia"/>
                <a:sym typeface="Sofia"/>
              </a:rPr>
              <a:t>Bibi Aisha</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894103" x="457200"/>
            <a:ext cy="857400" cx="8229600"/>
          </a:xfrm>
          <a:prstGeom prst="rect">
            <a:avLst/>
          </a:prstGeom>
        </p:spPr>
        <p:txBody>
          <a:bodyPr bIns="91425" rIns="91425" lIns="91425" tIns="91425" anchor="b" anchorCtr="0">
            <a:noAutofit/>
          </a:bodyPr>
          <a:lstStyle/>
          <a:p>
            <a:pPr rtl="0" lvl="0">
              <a:lnSpc>
                <a:spcPct val="115000"/>
              </a:lnSpc>
              <a:spcBef>
                <a:spcPts val="0"/>
              </a:spcBef>
              <a:buNone/>
            </a:pPr>
            <a:r>
              <a:t/>
            </a:r>
            <a:endParaRPr sz="2300">
              <a:solidFill>
                <a:srgbClr val="93C47D"/>
              </a:solidFill>
              <a:latin typeface="Georgia"/>
              <a:ea typeface="Georgia"/>
              <a:cs typeface="Georgia"/>
              <a:sym typeface="Georgia"/>
            </a:endParaRPr>
          </a:p>
          <a:p>
            <a:pPr rtl="0" lvl="0">
              <a:lnSpc>
                <a:spcPct val="115000"/>
              </a:lnSpc>
              <a:spcBef>
                <a:spcPts val="0"/>
              </a:spcBef>
              <a:buNone/>
            </a:pPr>
            <a:r>
              <a:t/>
            </a:r>
            <a:endParaRPr sz="2300">
              <a:solidFill>
                <a:srgbClr val="93C47D"/>
              </a:solidFill>
              <a:latin typeface="Georgia"/>
              <a:ea typeface="Georgia"/>
              <a:cs typeface="Georgia"/>
              <a:sym typeface="Georgia"/>
            </a:endParaRPr>
          </a:p>
          <a:p>
            <a:pPr rtl="0" lvl="0">
              <a:lnSpc>
                <a:spcPct val="115000"/>
              </a:lnSpc>
              <a:spcBef>
                <a:spcPts val="0"/>
              </a:spcBef>
              <a:buNone/>
            </a:pPr>
            <a:r>
              <a:t/>
            </a:r>
            <a:endParaRPr sz="2300">
              <a:solidFill>
                <a:srgbClr val="93C47D"/>
              </a:solidFill>
              <a:latin typeface="Georgia"/>
              <a:ea typeface="Georgia"/>
              <a:cs typeface="Georgia"/>
              <a:sym typeface="Georgia"/>
            </a:endParaRPr>
          </a:p>
          <a:p>
            <a:pPr rtl="0" lvl="0" indent="457200" marL="914400">
              <a:lnSpc>
                <a:spcPct val="115000"/>
              </a:lnSpc>
              <a:spcBef>
                <a:spcPts val="0"/>
              </a:spcBef>
              <a:buNone/>
            </a:pPr>
            <a:r>
              <a:t/>
            </a:r>
            <a:endParaRPr sz="2300">
              <a:solidFill>
                <a:srgbClr val="93C47D"/>
              </a:solidFill>
              <a:latin typeface="Georgia"/>
              <a:ea typeface="Georgia"/>
              <a:cs typeface="Georgia"/>
              <a:sym typeface="Georgia"/>
            </a:endParaRPr>
          </a:p>
          <a:p>
            <a:pPr rtl="0" lvl="0" indent="457200" marL="914400">
              <a:lnSpc>
                <a:spcPct val="115000"/>
              </a:lnSpc>
              <a:spcBef>
                <a:spcPts val="0"/>
              </a:spcBef>
              <a:buNone/>
            </a:pPr>
            <a:r>
              <a:t/>
            </a:r>
            <a:endParaRPr sz="2300">
              <a:solidFill>
                <a:srgbClr val="93C47D"/>
              </a:solidFill>
              <a:latin typeface="Georgia"/>
              <a:ea typeface="Georgia"/>
              <a:cs typeface="Georgia"/>
              <a:sym typeface="Georgia"/>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Font typeface="Arial"/>
              <a:buNone/>
            </a:pPr>
            <a:r>
              <a:t/>
            </a:r>
            <a:endParaRPr sz="3000">
              <a:solidFill>
                <a:srgbClr val="674EA7"/>
              </a:solidFill>
              <a:latin typeface="Pacifico"/>
              <a:ea typeface="Pacifico"/>
              <a:cs typeface="Pacifico"/>
              <a:sym typeface="Pacifico"/>
            </a:endParaRPr>
          </a:p>
          <a:p>
            <a:pPr rtl="0" lvl="0" indent="0" marL="914400">
              <a:lnSpc>
                <a:spcPct val="115000"/>
              </a:lnSpc>
              <a:spcBef>
                <a:spcPts val="0"/>
              </a:spcBef>
              <a:buClr>
                <a:schemeClr val="dk1"/>
              </a:buClr>
              <a:buSzPct val="36666"/>
              <a:buFont typeface="Arial"/>
              <a:buNone/>
            </a:pPr>
            <a:r>
              <a:rPr sz="3000" lang="en">
                <a:solidFill>
                  <a:schemeClr val="accent2"/>
                </a:solidFill>
                <a:latin typeface="Pacifico"/>
                <a:ea typeface="Pacifico"/>
                <a:cs typeface="Pacifico"/>
                <a:sym typeface="Pacifico"/>
              </a:rPr>
              <a:t>Afghan Women Fear for the Future</a:t>
            </a:r>
          </a:p>
          <a:p>
            <a:pPr rtl="0" lvl="0" indent="0" marL="0">
              <a:lnSpc>
                <a:spcPct val="115000"/>
              </a:lnSpc>
              <a:spcBef>
                <a:spcPts val="0"/>
              </a:spcBef>
              <a:buClr>
                <a:schemeClr val="dk1"/>
              </a:buClr>
              <a:buSzPct val="78571"/>
              <a:buFont typeface="Arial"/>
              <a:buNone/>
            </a:pPr>
            <a:r>
              <a:rPr sz="1400" lang="en">
                <a:solidFill>
                  <a:schemeClr val="accent2"/>
                </a:solidFill>
                <a:latin typeface="Pacifico"/>
                <a:ea typeface="Pacifico"/>
                <a:cs typeface="Pacifico"/>
                <a:sym typeface="Pacifico"/>
              </a:rPr>
              <a:t>http://www.theguardian.com/lifeandstyle/2011/feb/04/afghan-women-fears-for-future</a:t>
            </a:r>
          </a:p>
          <a:p>
            <a:pPr>
              <a:spcBef>
                <a:spcPts val="0"/>
              </a:spcBef>
              <a:buNone/>
            </a:pPr>
            <a:r>
              <a:t/>
            </a:r>
            <a:endParaRPr sz="3000">
              <a:solidFill>
                <a:schemeClr val="accent2"/>
              </a:solidFill>
            </a:endParaRPr>
          </a:p>
        </p:txBody>
      </p:sp>
      <p:sp>
        <p:nvSpPr>
          <p:cNvPr id="72" name="Shape 72"/>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sz="2400" lang="en">
                <a:solidFill>
                  <a:srgbClr val="F4CCCC"/>
                </a:solidFill>
                <a:latin typeface="Architects Daughter"/>
                <a:ea typeface="Architects Daughter"/>
                <a:cs typeface="Architects Daughter"/>
                <a:sym typeface="Architects Daughter"/>
              </a:rPr>
              <a:t>The article, “Afghan women fear for the future”, describes the difficulties that women struggle through when trying to succeed more than average day lifestyles. The men of their culture see it as “male dominance”. Samira Hamidi, director of the Afghan Women's Network, states that rebels still torture people in their everyday life and do things such as kill children, put poison in the food of school girls, and throw acid in the face of school girls.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