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7.xml" Type="http://schemas.openxmlformats.org/officeDocument/2006/relationships/slide" Id="rId12"/><Relationship Target="presProps.xml" Type="http://schemas.openxmlformats.org/officeDocument/2006/relationships/presProps" Id="rId2"/><Relationship Target="theme/theme1.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4" name="Shape 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2984999" x="0"/>
            <a:ext cy="2158500"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a:off y="2393175" x="0"/>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rot="10800000" flipH="1">
            <a:off y="2983958" x="0"/>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txBox="1"/>
          <p:nvPr>
            <p:ph type="ctrTitle"/>
          </p:nvPr>
        </p:nvSpPr>
        <p:spPr>
          <a:xfrm>
            <a:off y="1746892" x="685800"/>
            <a:ext cy="1238099" cx="7772400"/>
          </a:xfrm>
          <a:prstGeom prst="rect">
            <a:avLst/>
          </a:prstGeom>
        </p:spPr>
        <p:txBody>
          <a:bodyPr bIns="91425" rIns="91425" lIns="91425" t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2" name="Shape 12"/>
          <p:cNvSpPr txBox="1"/>
          <p:nvPr>
            <p:ph idx="1" type="subTitle"/>
          </p:nvPr>
        </p:nvSpPr>
        <p:spPr>
          <a:xfrm>
            <a:off y="3093357" x="685800"/>
            <a:ext cy="666600" cx="7772400"/>
          </a:xfrm>
          <a:prstGeom prst="rect">
            <a:avLst/>
          </a:prstGeom>
        </p:spPr>
        <p:txBody>
          <a:bodyPr bIns="91425" rIns="91425" lIns="91425" t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y="0" x="0"/>
          <a:ext cy="0" cx="0"/>
          <a:chOff y="0" x="0"/>
          <a:chExt cy="0" cx="0"/>
        </a:xfrm>
      </p:grpSpPr>
      <p:sp>
        <p:nvSpPr>
          <p:cNvPr id="20" name="Shape 20"/>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8" name="Shape 28"/>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9" name="Shape 29"/>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y="0" x="0"/>
          <a:ext cy="0" cx="0"/>
          <a:chOff y="0" x="0"/>
          <a:chExt cy="0" cx="0"/>
        </a:xfrm>
      </p:grpSpPr>
      <p:sp>
        <p:nvSpPr>
          <p:cNvPr id="32" name="Shape 32"/>
          <p:cNvSpPr/>
          <p:nvPr/>
        </p:nvSpPr>
        <p:spPr>
          <a:xfrm rot="10800000" flipH="1">
            <a:off y="4412699" x="0"/>
            <a:ext cy="7307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33" name="Shape 33"/>
          <p:cNvSpPr/>
          <p:nvPr/>
        </p:nvSpPr>
        <p:spPr>
          <a:xfrm flipH="1">
            <a:off y="3820834"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rot="10800000">
            <a:off y="4411617"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35" name="Shape 35"/>
          <p:cNvSpPr txBox="1"/>
          <p:nvPr>
            <p:ph idx="1" type="body"/>
          </p:nvPr>
        </p:nvSpPr>
        <p:spPr>
          <a:xfrm>
            <a:off y="4421726" x="457200"/>
            <a:ext cy="505200" cx="8229600"/>
          </a:xfrm>
          <a:prstGeom prst="rect">
            <a:avLst/>
          </a:prstGeom>
        </p:spPr>
        <p:txBody>
          <a:bodyPr bIns="91425" rIns="91425" lIns="91425" tIns="91425" anchor="ctr" anchorCtr="0"/>
          <a:lstStyle>
            <a:lvl1pPr>
              <a:spcBef>
                <a:spcPts val="0"/>
              </a:spcBef>
              <a:buClr>
                <a:schemeClr val="dk2"/>
              </a:buClr>
              <a:buSzPct val="100000"/>
              <a:buNone/>
              <a:defRPr sz="2400" i="1">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p:nvPr/>
        </p:nvSpPr>
        <p:spPr>
          <a:xfrm>
            <a:off y="76256" x="6676"/>
            <a:ext cy="505479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7.jpg" Type="http://schemas.openxmlformats.org/officeDocument/2006/relationships/image" Id="rId4"/><Relationship Target="../media/image09.png" Type="http://schemas.openxmlformats.org/officeDocument/2006/relationships/image" Id="rId3"/><Relationship Target="../media/image00.jpg" Type="http://schemas.openxmlformats.org/officeDocument/2006/relationships/image" Id="rId6"/><Relationship Target="../media/image01.jpg" Type="http://schemas.openxmlformats.org/officeDocument/2006/relationships/image" Id="rId5"/></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10.jpg" Type="http://schemas.openxmlformats.org/officeDocument/2006/relationships/image" Id="rId4"/><Relationship Target="../media/image06.png" Type="http://schemas.openxmlformats.org/officeDocument/2006/relationships/image" Id="rId3"/><Relationship Target="../media/image05.png" Type="http://schemas.openxmlformats.org/officeDocument/2006/relationships/image"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4"/><Relationship Target="../media/image12.jpg" Type="http://schemas.openxmlformats.org/officeDocument/2006/relationships/image" Id="rId3"/><Relationship Target="../media/image08.pn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1746892" x="685800"/>
            <a:ext cy="1238099" cx="7772400"/>
          </a:xfrm>
          <a:prstGeom prst="rect">
            <a:avLst/>
          </a:prstGeom>
        </p:spPr>
        <p:txBody>
          <a:bodyPr bIns="91425" rIns="91425" lIns="91425" tIns="91425" anchor="b" anchorCtr="0">
            <a:noAutofit/>
          </a:bodyPr>
          <a:lstStyle/>
          <a:p>
            <a:pPr>
              <a:spcBef>
                <a:spcPts val="0"/>
              </a:spcBef>
              <a:buNone/>
            </a:pPr>
            <a:r>
              <a:rPr lang="en"/>
              <a:t>Afghanistan Cultural Context:Religion and Faith</a:t>
            </a:r>
          </a:p>
        </p:txBody>
      </p:sp>
      <p:sp>
        <p:nvSpPr>
          <p:cNvPr id="40" name="Shape 40"/>
          <p:cNvSpPr txBox="1"/>
          <p:nvPr>
            <p:ph idx="1" type="subTitle"/>
          </p:nvPr>
        </p:nvSpPr>
        <p:spPr>
          <a:xfrm>
            <a:off y="3093357" x="685800"/>
            <a:ext cy="666600" cx="7772400"/>
          </a:xfrm>
          <a:prstGeom prst="rect">
            <a:avLst/>
          </a:prstGeom>
        </p:spPr>
        <p:txBody>
          <a:bodyPr bIns="91425" rIns="91425" lIns="91425" tIns="91425" anchor="t" anchorCtr="0">
            <a:noAutofit/>
          </a:bodyPr>
          <a:lstStyle/>
          <a:p>
            <a:pPr>
              <a:spcBef>
                <a:spcPts val="0"/>
              </a:spcBef>
              <a:buNone/>
            </a:pPr>
            <a:r>
              <a:rPr lang="en"/>
              <a:t>By: Kiara Ramirez, Rebeca Madrid, Christian Aquino, Edgar Vidal, Jakob Salazar</a:t>
            </a:r>
          </a:p>
        </p:txBody>
      </p:sp>
      <p:pic>
        <p:nvPicPr>
          <p:cNvPr id="41" name="Shape 41"/>
          <p:cNvPicPr preferRelativeResize="0"/>
          <p:nvPr/>
        </p:nvPicPr>
        <p:blipFill>
          <a:blip r:embed="rId3">
            <a:alphaModFix/>
          </a:blip>
          <a:stretch>
            <a:fillRect/>
          </a:stretch>
        </p:blipFill>
        <p:spPr>
          <a:xfrm>
            <a:off y="0" x="2708637"/>
            <a:ext cy="1495074" cx="3726724"/>
          </a:xfrm>
          <a:prstGeom prst="rect">
            <a:avLst/>
          </a:prstGeom>
          <a:noFill/>
          <a:ln>
            <a:noFill/>
          </a:ln>
        </p:spPr>
      </p:pic>
      <p:pic>
        <p:nvPicPr>
          <p:cNvPr id="42" name="Shape 42"/>
          <p:cNvPicPr preferRelativeResize="0"/>
          <p:nvPr/>
        </p:nvPicPr>
        <p:blipFill>
          <a:blip r:embed="rId4">
            <a:alphaModFix/>
          </a:blip>
          <a:stretch>
            <a:fillRect/>
          </a:stretch>
        </p:blipFill>
        <p:spPr>
          <a:xfrm>
            <a:off y="3905400" x="2784225"/>
            <a:ext cy="1238100" cx="3575549"/>
          </a:xfrm>
          <a:prstGeom prst="rect">
            <a:avLst/>
          </a:prstGeom>
          <a:noFill/>
          <a:ln>
            <a:noFill/>
          </a:ln>
        </p:spPr>
      </p:pic>
      <p:pic>
        <p:nvPicPr>
          <p:cNvPr id="43" name="Shape 43"/>
          <p:cNvPicPr preferRelativeResize="0"/>
          <p:nvPr/>
        </p:nvPicPr>
        <p:blipFill>
          <a:blip r:embed="rId5">
            <a:alphaModFix/>
          </a:blip>
          <a:stretch>
            <a:fillRect/>
          </a:stretch>
        </p:blipFill>
        <p:spPr>
          <a:xfrm>
            <a:off y="3648437" x="6498867"/>
            <a:ext cy="1495074" cx="2645132"/>
          </a:xfrm>
          <a:prstGeom prst="rect">
            <a:avLst/>
          </a:prstGeom>
          <a:noFill/>
          <a:ln>
            <a:noFill/>
          </a:ln>
        </p:spPr>
      </p:pic>
      <p:pic>
        <p:nvPicPr>
          <p:cNvPr id="44" name="Shape 44"/>
          <p:cNvPicPr preferRelativeResize="0"/>
          <p:nvPr/>
        </p:nvPicPr>
        <p:blipFill>
          <a:blip r:embed="rId6">
            <a:alphaModFix/>
          </a:blip>
          <a:stretch>
            <a:fillRect/>
          </a:stretch>
        </p:blipFill>
        <p:spPr>
          <a:xfrm>
            <a:off y="3648442" x="0"/>
            <a:ext cy="1495069" cx="26451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205978" x="738400"/>
            <a:ext cy="857400" cx="8229600"/>
          </a:xfrm>
          <a:prstGeom prst="rect">
            <a:avLst/>
          </a:prstGeom>
        </p:spPr>
        <p:txBody>
          <a:bodyPr bIns="91425" rIns="91425" lIns="91425" tIns="91425" anchor="ctr" anchorCtr="0">
            <a:noAutofit/>
          </a:bodyPr>
          <a:lstStyle/>
          <a:p>
            <a:pPr algn="ctr">
              <a:spcBef>
                <a:spcPts val="0"/>
              </a:spcBef>
              <a:buNone/>
            </a:pPr>
            <a:r>
              <a:rPr sz="3600" lang="en"/>
              <a:t>Difference between Shia and Sunni </a:t>
            </a:r>
          </a:p>
        </p:txBody>
      </p:sp>
      <p:sp>
        <p:nvSpPr>
          <p:cNvPr id="50" name="Shape 50"/>
          <p:cNvSpPr txBox="1"/>
          <p:nvPr>
            <p:ph idx="1" type="body"/>
          </p:nvPr>
        </p:nvSpPr>
        <p:spPr>
          <a:xfrm>
            <a:off y="1155150" x="457200"/>
            <a:ext cy="3725699" cx="8229600"/>
          </a:xfrm>
          <a:prstGeom prst="rect">
            <a:avLst/>
          </a:prstGeom>
        </p:spPr>
        <p:txBody>
          <a:bodyPr bIns="91425" rIns="91425" lIns="91425" tIns="91425" anchor="t" anchorCtr="0">
            <a:noAutofit/>
          </a:bodyPr>
          <a:lstStyle/>
          <a:p>
            <a:pPr rtl="0">
              <a:spcBef>
                <a:spcPts val="0"/>
              </a:spcBef>
              <a:buNone/>
            </a:pPr>
            <a:r>
              <a:rPr sz="2900" lang="en"/>
              <a:t>When Muhammad (original leader of the Muslims) died the Shia and the Sunni split </a:t>
            </a:r>
            <a:r>
              <a:rPr sz="2800" lang="en"/>
              <a:t>up</a:t>
            </a:r>
            <a:r>
              <a:rPr sz="2900" lang="en"/>
              <a:t> into two groups.</a:t>
            </a:r>
          </a:p>
          <a:p>
            <a:pPr lvl="0">
              <a:spcBef>
                <a:spcPts val="0"/>
              </a:spcBef>
              <a:buNone/>
            </a:pPr>
            <a:r>
              <a:rPr sz="2900" lang="en"/>
              <a:t>Sunni wanted general election by the followers of the community while Shia wanted the power to stay in Muhammad’s family. The main difference is not in religion but in the struggle for power.</a:t>
            </a:r>
          </a:p>
        </p:txBody>
      </p:sp>
      <p:pic>
        <p:nvPicPr>
          <p:cNvPr id="51" name="Shape 51"/>
          <p:cNvPicPr preferRelativeResize="0"/>
          <p:nvPr/>
        </p:nvPicPr>
        <p:blipFill>
          <a:blip r:embed="rId3">
            <a:alphaModFix/>
          </a:blip>
          <a:stretch>
            <a:fillRect/>
          </a:stretch>
        </p:blipFill>
        <p:spPr>
          <a:xfrm>
            <a:off y="1155148" x="7958918"/>
            <a:ext cy="857399" cx="1185081"/>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sp>
        <p:nvSpPr>
          <p:cNvPr id="56" name="Shape 56"/>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How is Islam Integral to Afghan Cultural </a:t>
            </a:r>
          </a:p>
        </p:txBody>
      </p:sp>
      <p:sp>
        <p:nvSpPr>
          <p:cNvPr id="57" name="Shape 5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Islam is practised by the majority of Afghan is and governs much of their personal, political, economic, and legal lives.</a:t>
            </a:r>
          </a:p>
          <a:p>
            <a:pPr>
              <a:spcBef>
                <a:spcPts val="0"/>
              </a:spcBef>
              <a:buNone/>
            </a:pPr>
            <a:r>
              <a:rPr lang="en"/>
              <a:t>The family is sacred and as such, is protected. As a result, probing about the family is not advised. </a:t>
            </a:r>
          </a:p>
        </p:txBody>
      </p:sp>
      <p:pic>
        <p:nvPicPr>
          <p:cNvPr id="58" name="Shape 58"/>
          <p:cNvPicPr preferRelativeResize="0"/>
          <p:nvPr/>
        </p:nvPicPr>
        <p:blipFill>
          <a:blip r:embed="rId3">
            <a:alphaModFix/>
          </a:blip>
          <a:stretch>
            <a:fillRect/>
          </a:stretch>
        </p:blipFill>
        <p:spPr>
          <a:xfrm>
            <a:off y="3725575" x="6985947"/>
            <a:ext cy="1417925" cx="21580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lang="en"/>
              <a:t>Five pillars of Islam</a:t>
            </a:r>
          </a:p>
        </p:txBody>
      </p:sp>
      <p:sp>
        <p:nvSpPr>
          <p:cNvPr id="64" name="Shape 64"/>
          <p:cNvSpPr txBox="1"/>
          <p:nvPr>
            <p:ph idx="1" type="body"/>
          </p:nvPr>
        </p:nvSpPr>
        <p:spPr>
          <a:xfrm>
            <a:off y="1140900" x="409775"/>
            <a:ext cy="3725699" cx="8560800"/>
          </a:xfrm>
          <a:prstGeom prst="rect">
            <a:avLst/>
          </a:prstGeom>
        </p:spPr>
        <p:txBody>
          <a:bodyPr bIns="91425" rIns="91425" lIns="91425" tIns="91425" anchor="t" anchorCtr="0">
            <a:noAutofit/>
          </a:bodyPr>
          <a:lstStyle/>
          <a:p>
            <a:pPr rtl="0" lvl="0" indent="-412750" marL="457200">
              <a:spcBef>
                <a:spcPts val="0"/>
              </a:spcBef>
              <a:buClr>
                <a:schemeClr val="dk1"/>
              </a:buClr>
              <a:buSzPct val="100000"/>
              <a:buFont typeface="Arial"/>
              <a:buChar char="●"/>
            </a:pPr>
            <a:r>
              <a:rPr sz="2900" lang="en"/>
              <a:t>Faith or belief in the Oneness of God (Shahada)</a:t>
            </a:r>
          </a:p>
          <a:p>
            <a:pPr rtl="0" lvl="0" indent="-412750" marL="457200">
              <a:spcBef>
                <a:spcPts val="0"/>
              </a:spcBef>
              <a:buClr>
                <a:schemeClr val="dk1"/>
              </a:buClr>
              <a:buSzPct val="100000"/>
              <a:buFont typeface="Arial"/>
              <a:buChar char="●"/>
            </a:pPr>
            <a:r>
              <a:rPr sz="2900" lang="en"/>
              <a:t>Daily prayers (Salah)</a:t>
            </a:r>
          </a:p>
          <a:p>
            <a:pPr rtl="0" lvl="0" indent="-412750" marL="457200">
              <a:spcBef>
                <a:spcPts val="0"/>
              </a:spcBef>
              <a:buClr>
                <a:schemeClr val="dk1"/>
              </a:buClr>
              <a:buSzPct val="100000"/>
              <a:buFont typeface="Arial"/>
              <a:buChar char="●"/>
            </a:pPr>
            <a:r>
              <a:rPr sz="2900" lang="en"/>
              <a:t>Caring for the needy (Zakah/Zakat)</a:t>
            </a:r>
          </a:p>
          <a:p>
            <a:pPr rtl="0" lvl="0" indent="-412750" marL="457200">
              <a:spcBef>
                <a:spcPts val="0"/>
              </a:spcBef>
              <a:buClr>
                <a:schemeClr val="dk1"/>
              </a:buClr>
              <a:buSzPct val="100000"/>
              <a:buFont typeface="Arial"/>
              <a:buChar char="●"/>
            </a:pPr>
            <a:r>
              <a:rPr sz="2900" lang="en"/>
              <a:t>Self-Purification through fasting (Sawm)</a:t>
            </a:r>
          </a:p>
          <a:p>
            <a:pPr lvl="0" indent="-412750" marL="457200">
              <a:spcBef>
                <a:spcPts val="0"/>
              </a:spcBef>
              <a:buClr>
                <a:schemeClr val="dk1"/>
              </a:buClr>
              <a:buSzPct val="100000"/>
              <a:buFont typeface="Arial"/>
              <a:buChar char="●"/>
            </a:pPr>
            <a:r>
              <a:rPr sz="2900" lang="en"/>
              <a:t>The pilgrimage to Makkah (Haji)</a:t>
            </a:r>
          </a:p>
        </p:txBody>
      </p:sp>
      <p:pic>
        <p:nvPicPr>
          <p:cNvPr id="65" name="Shape 65"/>
          <p:cNvPicPr preferRelativeResize="0"/>
          <p:nvPr/>
        </p:nvPicPr>
        <p:blipFill>
          <a:blip r:embed="rId3">
            <a:alphaModFix/>
          </a:blip>
          <a:stretch>
            <a:fillRect/>
          </a:stretch>
        </p:blipFill>
        <p:spPr>
          <a:xfrm>
            <a:off y="3146350" x="6350225"/>
            <a:ext cy="1997149" cx="27937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Similarities of Judaism, Christianity, and Islam</a:t>
            </a:r>
          </a:p>
        </p:txBody>
      </p:sp>
      <p:sp>
        <p:nvSpPr>
          <p:cNvPr id="71" name="Shape 71"/>
          <p:cNvSpPr txBox="1"/>
          <p:nvPr>
            <p:ph idx="1" type="body"/>
          </p:nvPr>
        </p:nvSpPr>
        <p:spPr>
          <a:xfrm>
            <a:off y="1211875" x="410325"/>
            <a:ext cy="3725699" cx="8229600"/>
          </a:xfrm>
          <a:prstGeom prst="rect">
            <a:avLst/>
          </a:prstGeom>
        </p:spPr>
        <p:txBody>
          <a:bodyPr bIns="91425" rIns="91425" lIns="91425" tIns="91425" anchor="t" anchorCtr="0">
            <a:noAutofit/>
          </a:bodyPr>
          <a:lstStyle/>
          <a:p>
            <a:pPr rtl="0" lvl="0" indent="-412750" marL="457200">
              <a:spcBef>
                <a:spcPts val="0"/>
              </a:spcBef>
              <a:buClr>
                <a:schemeClr val="dk1"/>
              </a:buClr>
              <a:buSzPct val="100000"/>
              <a:buFont typeface="Arial"/>
              <a:buChar char="●"/>
            </a:pPr>
            <a:r>
              <a:rPr sz="2900" lang="en"/>
              <a:t>Monotheistic- belief in one god</a:t>
            </a:r>
          </a:p>
          <a:p>
            <a:pPr rtl="0" lvl="0" indent="-412750" marL="457200">
              <a:spcBef>
                <a:spcPts val="0"/>
              </a:spcBef>
              <a:buClr>
                <a:schemeClr val="dk1"/>
              </a:buClr>
              <a:buSzPct val="100000"/>
              <a:buFont typeface="Arial"/>
              <a:buChar char="●"/>
            </a:pPr>
            <a:r>
              <a:rPr sz="2900" lang="en"/>
              <a:t>God is the origin and source of all that exists</a:t>
            </a:r>
          </a:p>
          <a:p>
            <a:pPr rtl="0" lvl="0" indent="-412750" marL="457200">
              <a:spcBef>
                <a:spcPts val="0"/>
              </a:spcBef>
              <a:buClr>
                <a:schemeClr val="dk1"/>
              </a:buClr>
              <a:buSzPct val="100000"/>
              <a:buFont typeface="Arial"/>
              <a:buChar char="●"/>
            </a:pPr>
            <a:r>
              <a:rPr sz="2900" lang="en"/>
              <a:t>All believe that human beings are the highest creatures on earth</a:t>
            </a:r>
          </a:p>
          <a:p>
            <a:pPr rtl="0" lvl="0" indent="-412750" marL="457200">
              <a:spcBef>
                <a:spcPts val="0"/>
              </a:spcBef>
              <a:buClr>
                <a:schemeClr val="dk1"/>
              </a:buClr>
              <a:buSzPct val="100000"/>
              <a:buFont typeface="Arial"/>
              <a:buChar char="●"/>
            </a:pPr>
            <a:r>
              <a:rPr sz="2900" lang="en"/>
              <a:t>Believe the duty of people is to read or listen to God’s Holy Writings</a:t>
            </a:r>
          </a:p>
          <a:p>
            <a:pPr lvl="0" indent="-412750" marL="457200">
              <a:spcBef>
                <a:spcPts val="0"/>
              </a:spcBef>
              <a:buClr>
                <a:schemeClr val="dk1"/>
              </a:buClr>
              <a:buSzPct val="100000"/>
              <a:buFont typeface="Arial"/>
              <a:buChar char="●"/>
            </a:pPr>
            <a:r>
              <a:rPr sz="2900" lang="en"/>
              <a:t>All three religions foster modesty, moderation, and honest work.</a:t>
            </a:r>
          </a:p>
        </p:txBody>
      </p:sp>
      <p:pic>
        <p:nvPicPr>
          <p:cNvPr id="72" name="Shape 72"/>
          <p:cNvPicPr preferRelativeResize="0"/>
          <p:nvPr/>
        </p:nvPicPr>
        <p:blipFill>
          <a:blip r:embed="rId3">
            <a:alphaModFix/>
          </a:blip>
          <a:stretch>
            <a:fillRect/>
          </a:stretch>
        </p:blipFill>
        <p:spPr>
          <a:xfrm>
            <a:off y="3541800" x="7419575"/>
            <a:ext cy="1601700" cx="1724424"/>
          </a:xfrm>
          <a:prstGeom prst="rect">
            <a:avLst/>
          </a:prstGeom>
          <a:noFill/>
          <a:ln>
            <a:noFill/>
          </a:ln>
        </p:spPr>
      </p:pic>
      <p:pic>
        <p:nvPicPr>
          <p:cNvPr id="73" name="Shape 73"/>
          <p:cNvPicPr preferRelativeResize="0"/>
          <p:nvPr/>
        </p:nvPicPr>
        <p:blipFill>
          <a:blip r:embed="rId4">
            <a:alphaModFix/>
          </a:blip>
          <a:stretch>
            <a:fillRect/>
          </a:stretch>
        </p:blipFill>
        <p:spPr>
          <a:xfrm>
            <a:off y="0" x="0"/>
            <a:ext cy="1063372" cx="861597"/>
          </a:xfrm>
          <a:prstGeom prst="rect">
            <a:avLst/>
          </a:prstGeom>
          <a:noFill/>
          <a:ln>
            <a:noFill/>
          </a:ln>
        </p:spPr>
      </p:pic>
      <p:pic>
        <p:nvPicPr>
          <p:cNvPr id="74" name="Shape 74"/>
          <p:cNvPicPr preferRelativeResize="0"/>
          <p:nvPr/>
        </p:nvPicPr>
        <p:blipFill>
          <a:blip r:embed="rId5">
            <a:alphaModFix/>
          </a:blip>
          <a:stretch>
            <a:fillRect/>
          </a:stretch>
        </p:blipFill>
        <p:spPr>
          <a:xfrm>
            <a:off y="54500" x="8177975"/>
            <a:ext cy="1160350" cx="10218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sz="3600" lang="en"/>
              <a:t>Why so much hostility?</a:t>
            </a:r>
          </a:p>
        </p:txBody>
      </p:sp>
      <p:sp>
        <p:nvSpPr>
          <p:cNvPr id="80" name="Shape 8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spcBef>
                <a:spcPts val="0"/>
              </a:spcBef>
              <a:buClr>
                <a:schemeClr val="dk1"/>
              </a:buClr>
              <a:buSzPct val="100000"/>
              <a:buFont typeface="Arial"/>
              <a:buChar char="●"/>
            </a:pPr>
            <a:r>
              <a:rPr sz="2400" lang="en"/>
              <a:t>Both Christianity and Islam accuse accuse Judaism of stubbornly refusing to accept later revelations that modify and update its original truths.</a:t>
            </a:r>
          </a:p>
          <a:p>
            <a:pPr rtl="0" lvl="0" indent="-381000" marL="457200">
              <a:spcBef>
                <a:spcPts val="0"/>
              </a:spcBef>
              <a:buClr>
                <a:schemeClr val="dk1"/>
              </a:buClr>
              <a:buSzPct val="100000"/>
              <a:buFont typeface="Arial"/>
              <a:buChar char="●"/>
            </a:pPr>
            <a:r>
              <a:rPr sz="2400" lang="en"/>
              <a:t>Islam and Judaism look down on Christianity because they believe that Jesus was a form of god.</a:t>
            </a:r>
          </a:p>
          <a:p>
            <a:pPr rtl="0" lvl="0" indent="-381000" marL="457200">
              <a:spcBef>
                <a:spcPts val="0"/>
              </a:spcBef>
              <a:buClr>
                <a:schemeClr val="dk1"/>
              </a:buClr>
              <a:buSzPct val="100000"/>
              <a:buFont typeface="Arial"/>
              <a:buChar char="●"/>
            </a:pPr>
            <a:r>
              <a:rPr sz="2400" lang="en"/>
              <a:t>Both Judaism and Christianity argue that God did not give a special, final revelation to Muhammad.</a:t>
            </a:r>
          </a:p>
          <a:p>
            <a:pPr rtl="0" lvl="0" indent="-381000" marL="457200">
              <a:spcBef>
                <a:spcPts val="0"/>
              </a:spcBef>
              <a:buClr>
                <a:schemeClr val="dk1"/>
              </a:buClr>
              <a:buSzPct val="100000"/>
              <a:buFont typeface="Arial"/>
              <a:buChar char="●"/>
            </a:pPr>
            <a:r>
              <a:rPr sz="2400" lang="en"/>
              <a:t>They all believe in afterlife</a:t>
            </a:r>
          </a:p>
          <a:p>
            <a:pPr rtl="0" lvl="0" indent="-381000" marL="457200">
              <a:spcBef>
                <a:spcPts val="0"/>
              </a:spcBef>
              <a:buClr>
                <a:schemeClr val="dk1"/>
              </a:buClr>
              <a:buSzPct val="100000"/>
              <a:buFont typeface="Arial"/>
              <a:buChar char="●"/>
            </a:pPr>
            <a:r>
              <a:rPr sz="2400" lang="en"/>
              <a:t>They all share they all testament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205978" x="457200"/>
            <a:ext cy="857400" cx="8229600"/>
          </a:xfrm>
          <a:prstGeom prst="rect">
            <a:avLst/>
          </a:prstGeom>
        </p:spPr>
        <p:txBody>
          <a:bodyPr bIns="91425" rIns="91425" lIns="91425" tIns="91425" anchor="ctr" anchorCtr="0">
            <a:noAutofit/>
          </a:bodyPr>
          <a:lstStyle/>
          <a:p>
            <a:pPr algn="ctr">
              <a:spcBef>
                <a:spcPts val="0"/>
              </a:spcBef>
              <a:buNone/>
            </a:pPr>
            <a:r>
              <a:rPr lang="en"/>
              <a:t>ISLAM</a:t>
            </a:r>
          </a:p>
        </p:txBody>
      </p:sp>
      <p:sp>
        <p:nvSpPr>
          <p:cNvPr id="86" name="Shape 86"/>
          <p:cNvSpPr txBox="1"/>
          <p:nvPr>
            <p:ph idx="1" type="body"/>
          </p:nvPr>
        </p:nvSpPr>
        <p:spPr>
          <a:xfrm>
            <a:off y="1241525" x="457200"/>
            <a:ext cy="3686699" cx="8229600"/>
          </a:xfrm>
          <a:prstGeom prst="rect">
            <a:avLst/>
          </a:prstGeom>
        </p:spPr>
        <p:txBody>
          <a:bodyPr bIns="91425" rIns="91425" lIns="91425" tIns="91425" anchor="t" anchorCtr="0">
            <a:noAutofit/>
          </a:bodyPr>
          <a:lstStyle/>
          <a:p>
            <a:pPr>
              <a:spcBef>
                <a:spcPts val="0"/>
              </a:spcBef>
              <a:buNone/>
            </a:pPr>
            <a:r>
              <a:t/>
            </a:r>
            <a:endParaRPr/>
          </a:p>
        </p:txBody>
      </p:sp>
      <p:pic>
        <p:nvPicPr>
          <p:cNvPr id="87" name="Shape 87"/>
          <p:cNvPicPr preferRelativeResize="0"/>
          <p:nvPr/>
        </p:nvPicPr>
        <p:blipFill>
          <a:blip r:embed="rId3">
            <a:alphaModFix/>
          </a:blip>
          <a:stretch>
            <a:fillRect/>
          </a:stretch>
        </p:blipFill>
        <p:spPr>
          <a:xfrm>
            <a:off y="1241525" x="457200"/>
            <a:ext cy="3901975" cx="8229600"/>
          </a:xfrm>
          <a:prstGeom prst="rect">
            <a:avLst/>
          </a:prstGeom>
          <a:noFill/>
          <a:ln>
            <a:noFill/>
          </a:ln>
        </p:spPr>
      </p:pic>
      <p:pic>
        <p:nvPicPr>
          <p:cNvPr id="88" name="Shape 88"/>
          <p:cNvPicPr preferRelativeResize="0"/>
          <p:nvPr/>
        </p:nvPicPr>
        <p:blipFill>
          <a:blip r:embed="rId4">
            <a:alphaModFix/>
          </a:blip>
          <a:stretch>
            <a:fillRect/>
          </a:stretch>
        </p:blipFill>
        <p:spPr>
          <a:xfrm>
            <a:off y="13900" x="7854725"/>
            <a:ext cy="1241525" cx="1289274"/>
          </a:xfrm>
          <a:prstGeom prst="rect">
            <a:avLst/>
          </a:prstGeom>
          <a:noFill/>
          <a:ln>
            <a:noFill/>
          </a:ln>
        </p:spPr>
      </p:pic>
      <p:pic>
        <p:nvPicPr>
          <p:cNvPr id="89" name="Shape 89"/>
          <p:cNvPicPr preferRelativeResize="0"/>
          <p:nvPr/>
        </p:nvPicPr>
        <p:blipFill>
          <a:blip r:embed="rId5">
            <a:alphaModFix/>
          </a:blip>
          <a:stretch>
            <a:fillRect/>
          </a:stretch>
        </p:blipFill>
        <p:spPr>
          <a:xfrm>
            <a:off y="27562" x="0"/>
            <a:ext cy="1214225" cx="128927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